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9" r:id="rId2"/>
    <p:sldId id="257" r:id="rId3"/>
    <p:sldId id="264" r:id="rId4"/>
    <p:sldId id="260"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8" r:id="rId20"/>
    <p:sldId id="277"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uise Ship" id="{9D272D2A-800C-4EC2-A9D6-59D41096F2EB}">
          <p14:sldIdLst>
            <p14:sldId id="259"/>
            <p14:sldId id="257"/>
            <p14:sldId id="264"/>
            <p14:sldId id="260"/>
            <p14:sldId id="262"/>
            <p14:sldId id="263"/>
            <p14:sldId id="265"/>
            <p14:sldId id="266"/>
            <p14:sldId id="267"/>
          </p14:sldIdLst>
        </p14:section>
        <p14:section name="System Flow" id="{CFDA3614-4DCF-43EC-BC83-26617F3A4367}">
          <p14:sldIdLst>
            <p14:sldId id="268"/>
            <p14:sldId id="269"/>
            <p14:sldId id="270"/>
            <p14:sldId id="271"/>
          </p14:sldIdLst>
        </p14:section>
        <p14:section name="Screenshot" id="{BE11B280-5918-436C-B51E-208BCC933A41}">
          <p14:sldIdLst>
            <p14:sldId id="272"/>
            <p14:sldId id="273"/>
            <p14:sldId id="274"/>
            <p14:sldId id="275"/>
            <p14:sldId id="276"/>
            <p14:sldId id="278"/>
            <p14:sldId id="277"/>
          </p14:sldIdLst>
        </p14:section>
        <p14:section name="Conclusion" id="{53C5E0AB-C7D2-48E7-9304-0734B5D73BD9}">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72304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2023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6280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8321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399887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4/27/2022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5382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2813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202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53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4/27/2022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5949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4/27/2022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0582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4/27/2022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9289390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Web_server" TargetMode="External"/><Relationship Id="rId13" Type="http://schemas.openxmlformats.org/officeDocument/2006/relationships/hyperlink" Target="https://en.wikipedia.org/wiki/HTML_element#Images_and_objects" TargetMode="External"/><Relationship Id="rId3" Type="http://schemas.openxmlformats.org/officeDocument/2006/relationships/hyperlink" Target="https://en.wikipedia.org/wiki/Markup_language" TargetMode="External"/><Relationship Id="rId7" Type="http://schemas.openxmlformats.org/officeDocument/2006/relationships/hyperlink" Target="https://en.wikipedia.org/wiki/JavaScript" TargetMode="External"/><Relationship Id="rId12" Type="http://schemas.openxmlformats.org/officeDocument/2006/relationships/hyperlink" Target="https://en.wikipedia.org/wiki/HTML_element" TargetMode="External"/><Relationship Id="rId2" Type="http://schemas.openxmlformats.org/officeDocument/2006/relationships/image" Target="../media/image8.jfif"/><Relationship Id="rId16" Type="http://schemas.openxmlformats.org/officeDocument/2006/relationships/hyperlink" Target="https://en.wikipedia.org/wiki/HTML5" TargetMode="External"/><Relationship Id="rId1" Type="http://schemas.openxmlformats.org/officeDocument/2006/relationships/slideLayout" Target="../slideLayouts/slideLayout7.xml"/><Relationship Id="rId6" Type="http://schemas.openxmlformats.org/officeDocument/2006/relationships/hyperlink" Target="https://en.wikipedia.org/wiki/Scripting_language" TargetMode="External"/><Relationship Id="rId11" Type="http://schemas.openxmlformats.org/officeDocument/2006/relationships/hyperlink" Target="https://en.wikipedia.org/wiki/Semantic_Web" TargetMode="External"/><Relationship Id="rId5" Type="http://schemas.openxmlformats.org/officeDocument/2006/relationships/hyperlink" Target="https://en.wikipedia.org/wiki/Cascading_Style_Sheets" TargetMode="External"/><Relationship Id="rId15" Type="http://schemas.openxmlformats.org/officeDocument/2006/relationships/hyperlink" Target="https://en.wikipedia.org/wiki/World_Wide_Web_Consortium" TargetMode="External"/><Relationship Id="rId10" Type="http://schemas.openxmlformats.org/officeDocument/2006/relationships/hyperlink" Target="https://en.wikipedia.org/wiki/Web_page" TargetMode="External"/><Relationship Id="rId4" Type="http://schemas.openxmlformats.org/officeDocument/2006/relationships/hyperlink" Target="https://en.wikipedia.org/wiki/Web_browser" TargetMode="External"/><Relationship Id="rId9" Type="http://schemas.openxmlformats.org/officeDocument/2006/relationships/hyperlink" Target="https://en.wikipedia.org/wiki/Browser_engine" TargetMode="External"/><Relationship Id="rId14" Type="http://schemas.openxmlformats.org/officeDocument/2006/relationships/hyperlink" Target="https://en.wikipedia.org/wiki/Fieldset"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earchnetworking.techtarget.com/definition/client-server" TargetMode="External"/><Relationship Id="rId3" Type="http://schemas.openxmlformats.org/officeDocument/2006/relationships/hyperlink" Target="https://searchdatamanagement.techtarget.com/definition/RDBMS-relational-database-management-system" TargetMode="External"/><Relationship Id="rId7" Type="http://schemas.openxmlformats.org/officeDocument/2006/relationships/hyperlink" Target="https://searchwindowsserver.techtarget.com/definition/Windows" TargetMode="External"/><Relationship Id="rId2" Type="http://schemas.openxmlformats.org/officeDocument/2006/relationships/image" Target="../media/image9.jfif"/><Relationship Id="rId1" Type="http://schemas.openxmlformats.org/officeDocument/2006/relationships/slideLayout" Target="../slideLayouts/slideLayout7.xml"/><Relationship Id="rId6" Type="http://schemas.openxmlformats.org/officeDocument/2006/relationships/hyperlink" Target="https://searchdatacenter.techtarget.com/definition/Unix" TargetMode="External"/><Relationship Id="rId5" Type="http://schemas.openxmlformats.org/officeDocument/2006/relationships/hyperlink" Target="https://searchdatacenter.techtarget.com/definition/Linux-operating-system" TargetMode="External"/><Relationship Id="rId4" Type="http://schemas.openxmlformats.org/officeDocument/2006/relationships/hyperlink" Target="https://searchsqlserver.techtarget.com/definition/SQL" TargetMode="External"/><Relationship Id="rId9" Type="http://schemas.openxmlformats.org/officeDocument/2006/relationships/hyperlink" Target="https://searchdatacenter.techtarget.com/definition/GNU-General-Public-License-GNU-GPL-or-simply-G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81B2B1-0982-4953-A5E5-965E2A404D37}"/>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994C9C7-6169-44D6-808E-ECB41AE6B404}"/>
              </a:ext>
            </a:extLst>
          </p:cNvPr>
          <p:cNvSpPr txBox="1"/>
          <p:nvPr/>
        </p:nvSpPr>
        <p:spPr>
          <a:xfrm>
            <a:off x="2590800" y="117987"/>
            <a:ext cx="7010399" cy="1569660"/>
          </a:xfrm>
          <a:prstGeom prst="rect">
            <a:avLst/>
          </a:prstGeom>
          <a:noFill/>
        </p:spPr>
        <p:txBody>
          <a:bodyPr wrap="square" rtlCol="0">
            <a:spAutoFit/>
          </a:bodyPr>
          <a:lstStyle/>
          <a:p>
            <a:r>
              <a:rPr lang="en-US" sz="9600" b="1" dirty="0">
                <a:solidFill>
                  <a:schemeClr val="bg1"/>
                </a:solidFill>
              </a:rPr>
              <a:t>WELCOME</a:t>
            </a:r>
            <a:endParaRPr lang="en-IN" sz="9600" b="1" dirty="0">
              <a:solidFill>
                <a:schemeClr val="bg1"/>
              </a:solidFill>
            </a:endParaRPr>
          </a:p>
        </p:txBody>
      </p:sp>
    </p:spTree>
    <p:extLst>
      <p:ext uri="{BB962C8B-B14F-4D97-AF65-F5344CB8AC3E}">
        <p14:creationId xmlns:p14="http://schemas.microsoft.com/office/powerpoint/2010/main" val="2976722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353244-4520-4CB6-A6AB-3641D5AE78C7}"/>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1BBFCBFA-626D-4777-A41A-C2C05B5E22BE}"/>
              </a:ext>
            </a:extLst>
          </p:cNvPr>
          <p:cNvSpPr>
            <a:spLocks noGrp="1"/>
          </p:cNvSpPr>
          <p:nvPr>
            <p:ph type="title"/>
          </p:nvPr>
        </p:nvSpPr>
        <p:spPr>
          <a:solidFill>
            <a:srgbClr val="FFFFFF">
              <a:alpha val="0"/>
            </a:srgbClr>
          </a:solidFill>
          <a:ln>
            <a:noFill/>
          </a:ln>
        </p:spPr>
        <p:txBody>
          <a:bodyPr>
            <a:normAutofit/>
          </a:bodyPr>
          <a:lstStyle/>
          <a:p>
            <a:r>
              <a:rPr lang="en-US" sz="4800" b="1" dirty="0"/>
              <a:t>SYSTEM FLOW </a:t>
            </a:r>
            <a:endParaRPr lang="en-IN" sz="4800" b="1" dirty="0"/>
          </a:p>
        </p:txBody>
      </p:sp>
    </p:spTree>
    <p:extLst>
      <p:ext uri="{BB962C8B-B14F-4D97-AF65-F5344CB8AC3E}">
        <p14:creationId xmlns:p14="http://schemas.microsoft.com/office/powerpoint/2010/main" val="2521559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6F3A8-76CD-48B9-BBA6-032357970AA9}"/>
              </a:ext>
            </a:extLst>
          </p:cNvPr>
          <p:cNvPicPr>
            <a:picLocks noChangeAspect="1"/>
          </p:cNvPicPr>
          <p:nvPr/>
        </p:nvPicPr>
        <p:blipFill>
          <a:blip r:embed="rId2"/>
          <a:stretch>
            <a:fillRect/>
          </a:stretch>
        </p:blipFill>
        <p:spPr>
          <a:xfrm>
            <a:off x="0" y="0"/>
            <a:ext cx="6095999" cy="6858000"/>
          </a:xfrm>
          <a:prstGeom prst="rect">
            <a:avLst/>
          </a:prstGeom>
        </p:spPr>
      </p:pic>
      <p:sp>
        <p:nvSpPr>
          <p:cNvPr id="17" name="TextBox 16">
            <a:extLst>
              <a:ext uri="{FF2B5EF4-FFF2-40B4-BE49-F238E27FC236}">
                <a16:creationId xmlns:a16="http://schemas.microsoft.com/office/drawing/2014/main" id="{574BD03B-3A76-41A9-A40B-2EAD034BA5B4}"/>
              </a:ext>
            </a:extLst>
          </p:cNvPr>
          <p:cNvSpPr txBox="1"/>
          <p:nvPr/>
        </p:nvSpPr>
        <p:spPr>
          <a:xfrm>
            <a:off x="6096000" y="71122"/>
            <a:ext cx="6096000" cy="2585323"/>
          </a:xfrm>
          <a:prstGeom prst="rect">
            <a:avLst/>
          </a:prstGeom>
          <a:noFill/>
        </p:spPr>
        <p:txBody>
          <a:bodyPr wrap="square">
            <a:spAutoFit/>
          </a:bodyPr>
          <a:lstStyle/>
          <a:p>
            <a:r>
              <a:rPr lang="en-IN" dirty="0"/>
              <a:t>Admin manages the system, all activities in the system is controlled by admin. </a:t>
            </a:r>
          </a:p>
          <a:p>
            <a:r>
              <a:rPr lang="en-IN" dirty="0"/>
              <a:t>❖ Login </a:t>
            </a:r>
          </a:p>
          <a:p>
            <a:r>
              <a:rPr lang="en-IN" dirty="0"/>
              <a:t>❖ Add Tour Operators </a:t>
            </a:r>
          </a:p>
          <a:p>
            <a:r>
              <a:rPr lang="en-IN" dirty="0"/>
              <a:t>❖ Delete Tour Operators </a:t>
            </a:r>
          </a:p>
          <a:p>
            <a:r>
              <a:rPr lang="en-IN" dirty="0"/>
              <a:t>❖ Add Images </a:t>
            </a:r>
          </a:p>
          <a:p>
            <a:r>
              <a:rPr lang="en-IN" dirty="0"/>
              <a:t>❖ View Tour Operators </a:t>
            </a:r>
          </a:p>
          <a:p>
            <a:r>
              <a:rPr lang="en-IN" dirty="0"/>
              <a:t>❖ View Registered Users </a:t>
            </a:r>
          </a:p>
          <a:p>
            <a:r>
              <a:rPr lang="en-IN" dirty="0"/>
              <a:t>❖ View Packages</a:t>
            </a:r>
          </a:p>
        </p:txBody>
      </p:sp>
      <p:sp>
        <p:nvSpPr>
          <p:cNvPr id="5" name="Title 4">
            <a:extLst>
              <a:ext uri="{FF2B5EF4-FFF2-40B4-BE49-F238E27FC236}">
                <a16:creationId xmlns:a16="http://schemas.microsoft.com/office/drawing/2014/main" id="{DDE8B33C-27CB-47DD-ACE2-CB8E833C8A53}"/>
              </a:ext>
            </a:extLst>
          </p:cNvPr>
          <p:cNvSpPr>
            <a:spLocks noGrp="1"/>
          </p:cNvSpPr>
          <p:nvPr>
            <p:ph type="title" idx="4294967295"/>
          </p:nvPr>
        </p:nvSpPr>
        <p:spPr>
          <a:xfrm>
            <a:off x="803275" y="-71120"/>
            <a:ext cx="4495800" cy="1135062"/>
          </a:xfrm>
          <a:solidFill>
            <a:srgbClr val="FFFFFF">
              <a:alpha val="0"/>
            </a:srgbClr>
          </a:solidFill>
          <a:ln>
            <a:noFill/>
          </a:ln>
        </p:spPr>
        <p:txBody>
          <a:bodyPr/>
          <a:lstStyle/>
          <a:p>
            <a:r>
              <a:rPr lang="en-US" sz="3200" b="1" dirty="0">
                <a:solidFill>
                  <a:schemeClr val="bg1"/>
                </a:solidFill>
              </a:rPr>
              <a:t>ADMIN</a:t>
            </a:r>
            <a:endParaRPr lang="en-IN" sz="3200" b="1" dirty="0">
              <a:solidFill>
                <a:schemeClr val="bg1"/>
              </a:solidFill>
            </a:endParaRPr>
          </a:p>
        </p:txBody>
      </p:sp>
      <p:pic>
        <p:nvPicPr>
          <p:cNvPr id="8" name="image25.jpeg">
            <a:extLst>
              <a:ext uri="{FF2B5EF4-FFF2-40B4-BE49-F238E27FC236}">
                <a16:creationId xmlns:a16="http://schemas.microsoft.com/office/drawing/2014/main" id="{C43A43AC-A2CF-4E85-8013-CDEB77DB44B9}"/>
              </a:ext>
            </a:extLst>
          </p:cNvPr>
          <p:cNvPicPr>
            <a:picLocks noChangeAspect="1"/>
          </p:cNvPicPr>
          <p:nvPr/>
        </p:nvPicPr>
        <p:blipFill>
          <a:blip r:embed="rId3" cstate="print"/>
          <a:stretch>
            <a:fillRect/>
          </a:stretch>
        </p:blipFill>
        <p:spPr>
          <a:xfrm>
            <a:off x="6096001" y="3062845"/>
            <a:ext cx="6095999" cy="3795155"/>
          </a:xfrm>
          <a:prstGeom prst="rect">
            <a:avLst/>
          </a:prstGeom>
        </p:spPr>
      </p:pic>
    </p:spTree>
    <p:extLst>
      <p:ext uri="{BB962C8B-B14F-4D97-AF65-F5344CB8AC3E}">
        <p14:creationId xmlns:p14="http://schemas.microsoft.com/office/powerpoint/2010/main" val="284707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10FD74-6DF6-4A3F-8E93-9A1190B9DF18}"/>
              </a:ext>
            </a:extLst>
          </p:cNvPr>
          <p:cNvPicPr>
            <a:picLocks noGrp="1" noChangeAspect="1"/>
          </p:cNvPicPr>
          <p:nvPr>
            <p:ph idx="4294967295"/>
          </p:nvPr>
        </p:nvPicPr>
        <p:blipFill>
          <a:blip r:embed="rId2"/>
          <a:stretch>
            <a:fillRect/>
          </a:stretch>
        </p:blipFill>
        <p:spPr>
          <a:xfrm>
            <a:off x="0" y="0"/>
            <a:ext cx="6096000" cy="6858000"/>
          </a:xfrm>
        </p:spPr>
      </p:pic>
      <p:pic>
        <p:nvPicPr>
          <p:cNvPr id="1027" name="Picture 3">
            <a:extLst>
              <a:ext uri="{FF2B5EF4-FFF2-40B4-BE49-F238E27FC236}">
                <a16:creationId xmlns:a16="http://schemas.microsoft.com/office/drawing/2014/main" id="{D55777FA-BF35-4ACB-9735-E13B45DB3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54326"/>
            <a:ext cx="6096000" cy="5103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312FCF-99F1-48CE-BA09-3647B2401694}"/>
              </a:ext>
            </a:extLst>
          </p:cNvPr>
          <p:cNvSpPr>
            <a:spLocks noGrp="1"/>
          </p:cNvSpPr>
          <p:nvPr>
            <p:ph type="title" idx="4294967295"/>
          </p:nvPr>
        </p:nvSpPr>
        <p:spPr>
          <a:xfrm>
            <a:off x="804862" y="0"/>
            <a:ext cx="4486275" cy="1141412"/>
          </a:xfrm>
          <a:solidFill>
            <a:srgbClr val="FFFFFF">
              <a:alpha val="0"/>
            </a:srgbClr>
          </a:solidFill>
          <a:ln>
            <a:noFill/>
          </a:ln>
        </p:spPr>
        <p:txBody>
          <a:bodyPr>
            <a:normAutofit/>
          </a:bodyPr>
          <a:lstStyle/>
          <a:p>
            <a:r>
              <a:rPr lang="en-US" sz="3200" b="1" dirty="0">
                <a:solidFill>
                  <a:schemeClr val="bg1"/>
                </a:solidFill>
              </a:rPr>
              <a:t>TOUR OPERATOR</a:t>
            </a:r>
            <a:endParaRPr lang="en-IN" sz="3200" b="1" dirty="0">
              <a:solidFill>
                <a:schemeClr val="bg1"/>
              </a:solidFill>
            </a:endParaRPr>
          </a:p>
        </p:txBody>
      </p:sp>
      <p:sp>
        <p:nvSpPr>
          <p:cNvPr id="8" name="TextBox 7">
            <a:extLst>
              <a:ext uri="{FF2B5EF4-FFF2-40B4-BE49-F238E27FC236}">
                <a16:creationId xmlns:a16="http://schemas.microsoft.com/office/drawing/2014/main" id="{B7DFD66B-494E-4394-94FC-6E177AD60BAC}"/>
              </a:ext>
            </a:extLst>
          </p:cNvPr>
          <p:cNvSpPr txBox="1"/>
          <p:nvPr/>
        </p:nvSpPr>
        <p:spPr>
          <a:xfrm>
            <a:off x="6096000" y="0"/>
            <a:ext cx="6096000" cy="1754326"/>
          </a:xfrm>
          <a:prstGeom prst="rect">
            <a:avLst/>
          </a:prstGeom>
          <a:noFill/>
        </p:spPr>
        <p:txBody>
          <a:bodyPr wrap="square">
            <a:spAutoFit/>
          </a:bodyPr>
          <a:lstStyle/>
          <a:p>
            <a:r>
              <a:rPr lang="en-IN" b="1" dirty="0"/>
              <a:t>TOUR OPERATOR </a:t>
            </a:r>
          </a:p>
          <a:p>
            <a:r>
              <a:rPr lang="en-IN" dirty="0"/>
              <a:t>❖ Login </a:t>
            </a:r>
          </a:p>
          <a:p>
            <a:r>
              <a:rPr lang="en-IN" dirty="0"/>
              <a:t>❖ Add Packages </a:t>
            </a:r>
          </a:p>
          <a:p>
            <a:r>
              <a:rPr lang="en-IN" dirty="0"/>
              <a:t>❖ View Packages </a:t>
            </a:r>
          </a:p>
          <a:p>
            <a:r>
              <a:rPr lang="en-IN" dirty="0"/>
              <a:t>❖ Update Packages </a:t>
            </a:r>
          </a:p>
          <a:p>
            <a:r>
              <a:rPr lang="en-IN" dirty="0"/>
              <a:t>❖ Update Profile</a:t>
            </a:r>
          </a:p>
        </p:txBody>
      </p:sp>
    </p:spTree>
    <p:extLst>
      <p:ext uri="{BB962C8B-B14F-4D97-AF65-F5344CB8AC3E}">
        <p14:creationId xmlns:p14="http://schemas.microsoft.com/office/powerpoint/2010/main" val="169785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4F35CA-3963-4F4B-B540-46437ADD1B5C}"/>
              </a:ext>
            </a:extLst>
          </p:cNvPr>
          <p:cNvPicPr>
            <a:picLocks noChangeAspect="1"/>
          </p:cNvPicPr>
          <p:nvPr/>
        </p:nvPicPr>
        <p:blipFill>
          <a:blip r:embed="rId2"/>
          <a:stretch>
            <a:fillRect/>
          </a:stretch>
        </p:blipFill>
        <p:spPr>
          <a:xfrm>
            <a:off x="0" y="0"/>
            <a:ext cx="6096000" cy="6868160"/>
          </a:xfrm>
          <a:prstGeom prst="rect">
            <a:avLst/>
          </a:prstGeom>
        </p:spPr>
      </p:pic>
      <p:sp>
        <p:nvSpPr>
          <p:cNvPr id="2" name="Title 1">
            <a:extLst>
              <a:ext uri="{FF2B5EF4-FFF2-40B4-BE49-F238E27FC236}">
                <a16:creationId xmlns:a16="http://schemas.microsoft.com/office/drawing/2014/main" id="{66F833EA-C404-4BB5-A09F-E8D02D610F7E}"/>
              </a:ext>
            </a:extLst>
          </p:cNvPr>
          <p:cNvSpPr>
            <a:spLocks noGrp="1"/>
          </p:cNvSpPr>
          <p:nvPr>
            <p:ph type="title" idx="4294967295"/>
          </p:nvPr>
        </p:nvSpPr>
        <p:spPr>
          <a:xfrm>
            <a:off x="804862" y="91440"/>
            <a:ext cx="4486275" cy="1141412"/>
          </a:xfrm>
          <a:solidFill>
            <a:srgbClr val="FFFFFF">
              <a:alpha val="0"/>
            </a:srgbClr>
          </a:solidFill>
          <a:ln>
            <a:noFill/>
          </a:ln>
        </p:spPr>
        <p:txBody>
          <a:bodyPr>
            <a:normAutofit/>
          </a:bodyPr>
          <a:lstStyle/>
          <a:p>
            <a:r>
              <a:rPr lang="en-US" sz="3200" b="1" dirty="0">
                <a:solidFill>
                  <a:schemeClr val="bg1"/>
                </a:solidFill>
              </a:rPr>
              <a:t>USER</a:t>
            </a:r>
            <a:endParaRPr lang="en-IN" sz="3200" b="1" dirty="0">
              <a:solidFill>
                <a:schemeClr val="bg1"/>
              </a:solidFill>
            </a:endParaRPr>
          </a:p>
        </p:txBody>
      </p:sp>
      <p:sp>
        <p:nvSpPr>
          <p:cNvPr id="6" name="TextBox 5">
            <a:extLst>
              <a:ext uri="{FF2B5EF4-FFF2-40B4-BE49-F238E27FC236}">
                <a16:creationId xmlns:a16="http://schemas.microsoft.com/office/drawing/2014/main" id="{756C2146-081C-40C9-B5EC-9E9D4A2BA9B6}"/>
              </a:ext>
            </a:extLst>
          </p:cNvPr>
          <p:cNvSpPr txBox="1"/>
          <p:nvPr/>
        </p:nvSpPr>
        <p:spPr>
          <a:xfrm>
            <a:off x="6096000" y="0"/>
            <a:ext cx="6096000" cy="2585323"/>
          </a:xfrm>
          <a:prstGeom prst="rect">
            <a:avLst/>
          </a:prstGeom>
          <a:noFill/>
        </p:spPr>
        <p:txBody>
          <a:bodyPr wrap="square">
            <a:spAutoFit/>
          </a:bodyPr>
          <a:lstStyle/>
          <a:p>
            <a:r>
              <a:rPr lang="en-IN" b="1" dirty="0"/>
              <a:t>USER </a:t>
            </a:r>
          </a:p>
          <a:p>
            <a:r>
              <a:rPr lang="en-IN" dirty="0"/>
              <a:t>❖ Register </a:t>
            </a:r>
          </a:p>
          <a:p>
            <a:r>
              <a:rPr lang="en-IN" dirty="0"/>
              <a:t>❖ Login </a:t>
            </a:r>
          </a:p>
          <a:p>
            <a:r>
              <a:rPr lang="en-IN" dirty="0"/>
              <a:t>❖ Update Profile </a:t>
            </a:r>
          </a:p>
          <a:p>
            <a:r>
              <a:rPr lang="en-IN" dirty="0"/>
              <a:t>❖ View Packages </a:t>
            </a:r>
          </a:p>
          <a:p>
            <a:r>
              <a:rPr lang="en-IN" dirty="0"/>
              <a:t>❖ View Images </a:t>
            </a:r>
          </a:p>
          <a:p>
            <a:r>
              <a:rPr lang="en-IN" dirty="0"/>
              <a:t>❖ Book Packages </a:t>
            </a:r>
          </a:p>
          <a:p>
            <a:r>
              <a:rPr lang="en-IN" dirty="0"/>
              <a:t>❖ Payment </a:t>
            </a:r>
          </a:p>
          <a:p>
            <a:r>
              <a:rPr lang="en-IN" dirty="0"/>
              <a:t>❖ View Booking history</a:t>
            </a:r>
          </a:p>
        </p:txBody>
      </p:sp>
      <p:pic>
        <p:nvPicPr>
          <p:cNvPr id="2051" name="Picture 3">
            <a:extLst>
              <a:ext uri="{FF2B5EF4-FFF2-40B4-BE49-F238E27FC236}">
                <a16:creationId xmlns:a16="http://schemas.microsoft.com/office/drawing/2014/main" id="{B719DBB3-87F1-453A-B5F3-BC7A1AB8A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85322"/>
            <a:ext cx="6096000"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CE0667-1BDC-48AB-8A43-F519F8558178}"/>
              </a:ext>
            </a:extLst>
          </p:cNvPr>
          <p:cNvPicPr>
            <a:picLocks noChangeAspect="1"/>
          </p:cNvPicPr>
          <p:nvPr/>
        </p:nvPicPr>
        <p:blipFill>
          <a:blip r:embed="rId2"/>
          <a:stretch>
            <a:fillRect/>
          </a:stretch>
        </p:blipFill>
        <p:spPr>
          <a:xfrm>
            <a:off x="0" y="4822"/>
            <a:ext cx="12192000" cy="6853178"/>
          </a:xfrm>
          <a:prstGeom prst="rect">
            <a:avLst/>
          </a:prstGeom>
        </p:spPr>
      </p:pic>
      <p:sp>
        <p:nvSpPr>
          <p:cNvPr id="5" name="Title 4">
            <a:extLst>
              <a:ext uri="{FF2B5EF4-FFF2-40B4-BE49-F238E27FC236}">
                <a16:creationId xmlns:a16="http://schemas.microsoft.com/office/drawing/2014/main" id="{0A34E40D-7350-4F3E-902D-21C117AEDAC2}"/>
              </a:ext>
            </a:extLst>
          </p:cNvPr>
          <p:cNvSpPr>
            <a:spLocks noGrp="1"/>
          </p:cNvSpPr>
          <p:nvPr>
            <p:ph type="title"/>
          </p:nvPr>
        </p:nvSpPr>
        <p:spPr>
          <a:xfrm>
            <a:off x="-898144" y="436372"/>
            <a:ext cx="7729728" cy="1188720"/>
          </a:xfrm>
          <a:solidFill>
            <a:srgbClr val="FFFFFF">
              <a:alpha val="0"/>
            </a:srgbClr>
          </a:solidFill>
          <a:ln>
            <a:solidFill>
              <a:srgbClr val="404040">
                <a:alpha val="0"/>
              </a:srgbClr>
            </a:solidFill>
          </a:ln>
        </p:spPr>
        <p:txBody>
          <a:bodyPr>
            <a:normAutofit/>
          </a:bodyPr>
          <a:lstStyle/>
          <a:p>
            <a:r>
              <a:rPr lang="en-US" sz="4800" b="1" dirty="0">
                <a:solidFill>
                  <a:schemeClr val="accent2">
                    <a:lumMod val="60000"/>
                    <a:lumOff val="40000"/>
                  </a:schemeClr>
                </a:solidFill>
              </a:rPr>
              <a:t>SCREENSHOT</a:t>
            </a:r>
            <a:endParaRPr lang="en-IN" sz="4800" b="1" dirty="0">
              <a:solidFill>
                <a:schemeClr val="accent2">
                  <a:lumMod val="60000"/>
                  <a:lumOff val="40000"/>
                </a:schemeClr>
              </a:solidFill>
            </a:endParaRPr>
          </a:p>
        </p:txBody>
      </p:sp>
    </p:spTree>
    <p:extLst>
      <p:ext uri="{BB962C8B-B14F-4D97-AF65-F5344CB8AC3E}">
        <p14:creationId xmlns:p14="http://schemas.microsoft.com/office/powerpoint/2010/main" val="412673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D61D4-FAC4-42DF-9D7A-752E4F134D78}"/>
              </a:ext>
            </a:extLst>
          </p:cNvPr>
          <p:cNvPicPr>
            <a:picLocks noChangeAspect="1"/>
          </p:cNvPicPr>
          <p:nvPr/>
        </p:nvPicPr>
        <p:blipFill>
          <a:blip r:embed="rId2"/>
          <a:stretch>
            <a:fillRect/>
          </a:stretch>
        </p:blipFill>
        <p:spPr>
          <a:xfrm>
            <a:off x="0" y="707886"/>
            <a:ext cx="12192000" cy="6150114"/>
          </a:xfrm>
          <a:prstGeom prst="rect">
            <a:avLst/>
          </a:prstGeom>
        </p:spPr>
      </p:pic>
      <p:sp>
        <p:nvSpPr>
          <p:cNvPr id="5" name="TextBox 4">
            <a:extLst>
              <a:ext uri="{FF2B5EF4-FFF2-40B4-BE49-F238E27FC236}">
                <a16:creationId xmlns:a16="http://schemas.microsoft.com/office/drawing/2014/main" id="{30701E75-5CCA-4C63-92FD-AEF908D1D094}"/>
              </a:ext>
            </a:extLst>
          </p:cNvPr>
          <p:cNvSpPr txBox="1"/>
          <p:nvPr/>
        </p:nvSpPr>
        <p:spPr>
          <a:xfrm>
            <a:off x="5105400" y="0"/>
            <a:ext cx="1981200" cy="707886"/>
          </a:xfrm>
          <a:prstGeom prst="rect">
            <a:avLst/>
          </a:prstGeom>
          <a:noFill/>
        </p:spPr>
        <p:txBody>
          <a:bodyPr wrap="square" rtlCol="0">
            <a:spAutoFit/>
          </a:bodyPr>
          <a:lstStyle/>
          <a:p>
            <a:pPr algn="ctr"/>
            <a:r>
              <a:rPr lang="en-US" sz="4000" b="1" u="sng" dirty="0">
                <a:effectLst>
                  <a:outerShdw blurRad="38100" dist="38100" dir="2700000" algn="tl">
                    <a:srgbClr val="000000">
                      <a:alpha val="43137"/>
                    </a:srgbClr>
                  </a:outerShdw>
                </a:effectLst>
              </a:rPr>
              <a:t>LOGIN</a:t>
            </a:r>
            <a:endParaRPr lang="en-IN" sz="4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132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8908C-7125-4962-93F7-903779C0D932}"/>
              </a:ext>
            </a:extLst>
          </p:cNvPr>
          <p:cNvPicPr>
            <a:picLocks noChangeAspect="1"/>
          </p:cNvPicPr>
          <p:nvPr/>
        </p:nvPicPr>
        <p:blipFill>
          <a:blip r:embed="rId2"/>
          <a:stretch>
            <a:fillRect/>
          </a:stretch>
        </p:blipFill>
        <p:spPr>
          <a:xfrm>
            <a:off x="0" y="837891"/>
            <a:ext cx="12191999" cy="6020109"/>
          </a:xfrm>
          <a:prstGeom prst="rect">
            <a:avLst/>
          </a:prstGeom>
        </p:spPr>
      </p:pic>
      <p:sp>
        <p:nvSpPr>
          <p:cNvPr id="4" name="TextBox 3">
            <a:extLst>
              <a:ext uri="{FF2B5EF4-FFF2-40B4-BE49-F238E27FC236}">
                <a16:creationId xmlns:a16="http://schemas.microsoft.com/office/drawing/2014/main" id="{619498EE-5105-40F8-BC6C-5F7CB0B3D2BF}"/>
              </a:ext>
            </a:extLst>
          </p:cNvPr>
          <p:cNvSpPr txBox="1"/>
          <p:nvPr/>
        </p:nvSpPr>
        <p:spPr>
          <a:xfrm>
            <a:off x="3642359" y="0"/>
            <a:ext cx="4907280" cy="707886"/>
          </a:xfrm>
          <a:prstGeom prst="rect">
            <a:avLst/>
          </a:prstGeom>
          <a:noFill/>
        </p:spPr>
        <p:txBody>
          <a:bodyPr wrap="square" rtlCol="0">
            <a:spAutoFit/>
          </a:bodyPr>
          <a:lstStyle/>
          <a:p>
            <a:r>
              <a:rPr lang="en-US" sz="4000" b="1" u="sng" dirty="0">
                <a:effectLst>
                  <a:outerShdw blurRad="38100" dist="38100" dir="2700000" algn="tl">
                    <a:srgbClr val="000000">
                      <a:alpha val="43137"/>
                    </a:srgbClr>
                  </a:outerShdw>
                </a:effectLst>
              </a:rPr>
              <a:t>USER PACKAGE</a:t>
            </a:r>
            <a:endParaRPr lang="en-IN" sz="4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217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8BF31-7D6A-44C1-9DDF-AB4E5E62A073}"/>
              </a:ext>
            </a:extLst>
          </p:cNvPr>
          <p:cNvPicPr>
            <a:picLocks noChangeAspect="1"/>
          </p:cNvPicPr>
          <p:nvPr/>
        </p:nvPicPr>
        <p:blipFill>
          <a:blip r:embed="rId2"/>
          <a:stretch>
            <a:fillRect/>
          </a:stretch>
        </p:blipFill>
        <p:spPr>
          <a:xfrm>
            <a:off x="0" y="711200"/>
            <a:ext cx="12191999" cy="6146800"/>
          </a:xfrm>
          <a:prstGeom prst="rect">
            <a:avLst/>
          </a:prstGeom>
        </p:spPr>
      </p:pic>
      <p:sp>
        <p:nvSpPr>
          <p:cNvPr id="4" name="TextBox 3">
            <a:extLst>
              <a:ext uri="{FF2B5EF4-FFF2-40B4-BE49-F238E27FC236}">
                <a16:creationId xmlns:a16="http://schemas.microsoft.com/office/drawing/2014/main" id="{56E44293-B57D-4127-8047-B72DC5712AB1}"/>
              </a:ext>
            </a:extLst>
          </p:cNvPr>
          <p:cNvSpPr txBox="1"/>
          <p:nvPr/>
        </p:nvSpPr>
        <p:spPr>
          <a:xfrm>
            <a:off x="3192144" y="30480"/>
            <a:ext cx="5807710" cy="707886"/>
          </a:xfrm>
          <a:prstGeom prst="rect">
            <a:avLst/>
          </a:prstGeom>
          <a:noFill/>
        </p:spPr>
        <p:txBody>
          <a:bodyPr wrap="square" rtlCol="0">
            <a:spAutoFit/>
          </a:bodyPr>
          <a:lstStyle/>
          <a:p>
            <a:r>
              <a:rPr lang="en-US" sz="4000" b="1" u="sng" dirty="0">
                <a:effectLst>
                  <a:outerShdw blurRad="38100" dist="38100" dir="2700000" algn="tl">
                    <a:srgbClr val="000000">
                      <a:alpha val="43137"/>
                    </a:srgbClr>
                  </a:outerShdw>
                </a:effectLst>
              </a:rPr>
              <a:t>PACKAGE BOOKING</a:t>
            </a:r>
            <a:endParaRPr lang="en-IN" sz="4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151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30462E-CB33-4646-978D-85364FD12794}"/>
              </a:ext>
            </a:extLst>
          </p:cNvPr>
          <p:cNvPicPr>
            <a:picLocks noChangeAspect="1"/>
          </p:cNvPicPr>
          <p:nvPr/>
        </p:nvPicPr>
        <p:blipFill>
          <a:blip r:embed="rId2"/>
          <a:stretch>
            <a:fillRect/>
          </a:stretch>
        </p:blipFill>
        <p:spPr>
          <a:xfrm>
            <a:off x="71120" y="904240"/>
            <a:ext cx="12120879" cy="3373120"/>
          </a:xfrm>
          <a:prstGeom prst="rect">
            <a:avLst/>
          </a:prstGeom>
        </p:spPr>
      </p:pic>
      <p:pic>
        <p:nvPicPr>
          <p:cNvPr id="5" name="Picture 4">
            <a:extLst>
              <a:ext uri="{FF2B5EF4-FFF2-40B4-BE49-F238E27FC236}">
                <a16:creationId xmlns:a16="http://schemas.microsoft.com/office/drawing/2014/main" id="{14F08EDD-DE77-4660-A651-7A12A14982F3}"/>
              </a:ext>
            </a:extLst>
          </p:cNvPr>
          <p:cNvPicPr>
            <a:picLocks noChangeAspect="1"/>
          </p:cNvPicPr>
          <p:nvPr/>
        </p:nvPicPr>
        <p:blipFill>
          <a:blip r:embed="rId3"/>
          <a:stretch>
            <a:fillRect/>
          </a:stretch>
        </p:blipFill>
        <p:spPr>
          <a:xfrm>
            <a:off x="0" y="4277360"/>
            <a:ext cx="12192000" cy="2682240"/>
          </a:xfrm>
          <a:prstGeom prst="rect">
            <a:avLst/>
          </a:prstGeom>
        </p:spPr>
      </p:pic>
      <p:sp>
        <p:nvSpPr>
          <p:cNvPr id="6" name="TextBox 5">
            <a:extLst>
              <a:ext uri="{FF2B5EF4-FFF2-40B4-BE49-F238E27FC236}">
                <a16:creationId xmlns:a16="http://schemas.microsoft.com/office/drawing/2014/main" id="{B537EF20-8C7B-4966-9959-7CD179E9D15A}"/>
              </a:ext>
            </a:extLst>
          </p:cNvPr>
          <p:cNvSpPr txBox="1"/>
          <p:nvPr/>
        </p:nvSpPr>
        <p:spPr>
          <a:xfrm>
            <a:off x="2443480" y="0"/>
            <a:ext cx="7305040" cy="707886"/>
          </a:xfrm>
          <a:prstGeom prst="rect">
            <a:avLst/>
          </a:prstGeom>
          <a:noFill/>
        </p:spPr>
        <p:txBody>
          <a:bodyPr wrap="square" rtlCol="0">
            <a:spAutoFit/>
          </a:bodyPr>
          <a:lstStyle/>
          <a:p>
            <a:r>
              <a:rPr lang="en-US" sz="4000" b="1" u="sng" dirty="0">
                <a:effectLst>
                  <a:outerShdw blurRad="38100" dist="38100" dir="2700000" algn="tl">
                    <a:srgbClr val="000000">
                      <a:alpha val="43137"/>
                    </a:srgbClr>
                  </a:outerShdw>
                </a:effectLst>
              </a:rPr>
              <a:t>ADMIN ADD OPERATOR</a:t>
            </a:r>
            <a:endParaRPr lang="en-IN" sz="4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34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2271B-CABA-4858-9AB1-891655E00ADB}"/>
              </a:ext>
            </a:extLst>
          </p:cNvPr>
          <p:cNvPicPr>
            <a:picLocks noChangeAspect="1"/>
          </p:cNvPicPr>
          <p:nvPr/>
        </p:nvPicPr>
        <p:blipFill>
          <a:blip r:embed="rId2"/>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E13B9B1F-3BCA-4471-824B-51C6CD16A4E1}"/>
              </a:ext>
            </a:extLst>
          </p:cNvPr>
          <p:cNvSpPr>
            <a:spLocks noGrp="1"/>
          </p:cNvSpPr>
          <p:nvPr>
            <p:ph type="title"/>
          </p:nvPr>
        </p:nvSpPr>
        <p:spPr>
          <a:xfrm>
            <a:off x="792480" y="141732"/>
            <a:ext cx="10993120" cy="1188720"/>
          </a:xfrm>
          <a:solidFill>
            <a:srgbClr val="FFFFFF">
              <a:alpha val="0"/>
            </a:srgbClr>
          </a:solidFill>
          <a:ln>
            <a:noFill/>
          </a:ln>
        </p:spPr>
        <p:txBody>
          <a:bodyPr>
            <a:normAutofit/>
          </a:bodyPr>
          <a:lstStyle/>
          <a:p>
            <a:r>
              <a:rPr lang="en-US" sz="4000" b="1" u="sng" dirty="0">
                <a:effectLst>
                  <a:outerShdw blurRad="38100" dist="38100" dir="2700000" algn="tl">
                    <a:srgbClr val="000000">
                      <a:alpha val="43137"/>
                    </a:srgbClr>
                  </a:outerShdw>
                </a:effectLst>
              </a:rPr>
              <a:t>TOUR OPERATOR ADD PACKAGES</a:t>
            </a:r>
            <a:endParaRPr lang="en-IN" sz="4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322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E9327-9975-4D41-95C2-3A360703027B}"/>
              </a:ext>
            </a:extLst>
          </p:cNvPr>
          <p:cNvPicPr>
            <a:picLocks noGrp="1" noChangeAspect="1"/>
          </p:cNvPicPr>
          <p:nvPr>
            <p:ph idx="1"/>
          </p:nvPr>
        </p:nvPicPr>
        <p:blipFill>
          <a:blip r:embed="rId2"/>
          <a:stretch>
            <a:fillRect/>
          </a:stretch>
        </p:blipFill>
        <p:spPr>
          <a:xfrm>
            <a:off x="0" y="0"/>
            <a:ext cx="12192000" cy="7177315"/>
          </a:xfrm>
        </p:spPr>
      </p:pic>
      <p:sp>
        <p:nvSpPr>
          <p:cNvPr id="8" name="Title 1">
            <a:extLst>
              <a:ext uri="{FF2B5EF4-FFF2-40B4-BE49-F238E27FC236}">
                <a16:creationId xmlns:a16="http://schemas.microsoft.com/office/drawing/2014/main" id="{721853A2-7919-4B71-89E9-C6EED90A3E08}"/>
              </a:ext>
            </a:extLst>
          </p:cNvPr>
          <p:cNvSpPr>
            <a:spLocks noGrp="1"/>
          </p:cNvSpPr>
          <p:nvPr>
            <p:ph type="title"/>
          </p:nvPr>
        </p:nvSpPr>
        <p:spPr>
          <a:xfrm>
            <a:off x="5334000" y="3108960"/>
            <a:ext cx="7452360" cy="1224280"/>
          </a:xfrm>
          <a:solidFill>
            <a:schemeClr val="tx1">
              <a:alpha val="0"/>
            </a:schemeClr>
          </a:solidFill>
          <a:ln>
            <a:solidFill>
              <a:srgbClr val="404040">
                <a:alpha val="0"/>
              </a:srgbClr>
            </a:solidFill>
          </a:ln>
        </p:spPr>
        <p:txBody>
          <a:bodyPr>
            <a:noAutofit/>
          </a:bodyPr>
          <a:lstStyle/>
          <a:p>
            <a:r>
              <a:rPr lang="en-US" sz="6600" b="1" dirty="0">
                <a:solidFill>
                  <a:schemeClr val="accent2"/>
                </a:solidFill>
                <a:latin typeface="Segoe UI Black" panose="020B0A02040204020203" pitchFamily="34" charset="0"/>
                <a:ea typeface="Segoe UI Black" panose="020B0A02040204020203" pitchFamily="34" charset="0"/>
              </a:rPr>
              <a:t>CRUISE SHIP BOOKING SYSTEM</a:t>
            </a:r>
            <a:endParaRPr lang="en-IN" sz="6600" b="1" dirty="0">
              <a:solidFill>
                <a:schemeClr val="accent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19561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82AA3-E518-4FFB-9413-EC5EFA0E09E5}"/>
              </a:ext>
            </a:extLst>
          </p:cNvPr>
          <p:cNvPicPr>
            <a:picLocks noChangeAspect="1"/>
          </p:cNvPicPr>
          <p:nvPr/>
        </p:nvPicPr>
        <p:blipFill>
          <a:blip r:embed="rId2"/>
          <a:stretch>
            <a:fillRect/>
          </a:stretch>
        </p:blipFill>
        <p:spPr>
          <a:xfrm>
            <a:off x="0" y="-304801"/>
            <a:ext cx="12192000" cy="2794001"/>
          </a:xfrm>
          <a:prstGeom prst="rect">
            <a:avLst/>
          </a:prstGeom>
        </p:spPr>
      </p:pic>
      <p:pic>
        <p:nvPicPr>
          <p:cNvPr id="5" name="Picture 4">
            <a:extLst>
              <a:ext uri="{FF2B5EF4-FFF2-40B4-BE49-F238E27FC236}">
                <a16:creationId xmlns:a16="http://schemas.microsoft.com/office/drawing/2014/main" id="{25E66615-77F2-447B-B9C1-F2D6C86FDB01}"/>
              </a:ext>
            </a:extLst>
          </p:cNvPr>
          <p:cNvPicPr>
            <a:picLocks noChangeAspect="1"/>
          </p:cNvPicPr>
          <p:nvPr/>
        </p:nvPicPr>
        <p:blipFill>
          <a:blip r:embed="rId3"/>
          <a:stretch>
            <a:fillRect/>
          </a:stretch>
        </p:blipFill>
        <p:spPr>
          <a:xfrm>
            <a:off x="-1" y="2489200"/>
            <a:ext cx="11897361" cy="2580639"/>
          </a:xfrm>
          <a:prstGeom prst="rect">
            <a:avLst/>
          </a:prstGeom>
        </p:spPr>
      </p:pic>
      <p:pic>
        <p:nvPicPr>
          <p:cNvPr id="7" name="Picture 6">
            <a:extLst>
              <a:ext uri="{FF2B5EF4-FFF2-40B4-BE49-F238E27FC236}">
                <a16:creationId xmlns:a16="http://schemas.microsoft.com/office/drawing/2014/main" id="{FBA38813-CCDD-4DB8-BD13-29327CBD2FDD}"/>
              </a:ext>
            </a:extLst>
          </p:cNvPr>
          <p:cNvPicPr>
            <a:picLocks noChangeAspect="1"/>
          </p:cNvPicPr>
          <p:nvPr/>
        </p:nvPicPr>
        <p:blipFill>
          <a:blip r:embed="rId4"/>
          <a:stretch>
            <a:fillRect/>
          </a:stretch>
        </p:blipFill>
        <p:spPr>
          <a:xfrm>
            <a:off x="0" y="5069839"/>
            <a:ext cx="12002117" cy="1788161"/>
          </a:xfrm>
          <a:prstGeom prst="rect">
            <a:avLst/>
          </a:prstGeom>
        </p:spPr>
      </p:pic>
    </p:spTree>
    <p:extLst>
      <p:ext uri="{BB962C8B-B14F-4D97-AF65-F5344CB8AC3E}">
        <p14:creationId xmlns:p14="http://schemas.microsoft.com/office/powerpoint/2010/main" val="3902769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8AD2B-B2E5-442A-A013-4F82C1F3D42E}"/>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BDA4F433-AE00-4057-88A0-7A3844EFC981}"/>
              </a:ext>
            </a:extLst>
          </p:cNvPr>
          <p:cNvSpPr>
            <a:spLocks noGrp="1"/>
          </p:cNvSpPr>
          <p:nvPr>
            <p:ph type="title"/>
          </p:nvPr>
        </p:nvSpPr>
        <p:spPr>
          <a:solidFill>
            <a:srgbClr val="FFFFFF">
              <a:alpha val="0"/>
            </a:srgbClr>
          </a:solidFill>
          <a:ln>
            <a:noFill/>
          </a:ln>
        </p:spPr>
        <p:txBody>
          <a:bodyPr>
            <a:normAutofit/>
          </a:bodyPr>
          <a:lstStyle/>
          <a:p>
            <a:r>
              <a:rPr lang="en-US" sz="4800" b="1" dirty="0"/>
              <a:t>CONCLUSION</a:t>
            </a:r>
            <a:endParaRPr lang="en-IN" sz="4800" b="1" dirty="0"/>
          </a:p>
        </p:txBody>
      </p:sp>
    </p:spTree>
    <p:extLst>
      <p:ext uri="{BB962C8B-B14F-4D97-AF65-F5344CB8AC3E}">
        <p14:creationId xmlns:p14="http://schemas.microsoft.com/office/powerpoint/2010/main" val="4201036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7C967B-9A72-4E70-996B-960AE844F1CB}"/>
              </a:ext>
            </a:extLst>
          </p:cNvPr>
          <p:cNvPicPr>
            <a:picLocks noChangeAspect="1"/>
          </p:cNvPicPr>
          <p:nvPr/>
        </p:nvPicPr>
        <p:blipFill>
          <a:blip r:embed="rId2"/>
          <a:stretch>
            <a:fillRect/>
          </a:stretch>
        </p:blipFill>
        <p:spPr>
          <a:xfrm>
            <a:off x="0" y="0"/>
            <a:ext cx="6096000" cy="6858000"/>
          </a:xfrm>
          <a:prstGeom prst="rect">
            <a:avLst/>
          </a:prstGeom>
        </p:spPr>
      </p:pic>
      <p:sp>
        <p:nvSpPr>
          <p:cNvPr id="3" name="Title 2">
            <a:extLst>
              <a:ext uri="{FF2B5EF4-FFF2-40B4-BE49-F238E27FC236}">
                <a16:creationId xmlns:a16="http://schemas.microsoft.com/office/drawing/2014/main" id="{08105527-5C3D-49DC-B0A0-8EF0D318DF43}"/>
              </a:ext>
            </a:extLst>
          </p:cNvPr>
          <p:cNvSpPr>
            <a:spLocks noGrp="1"/>
          </p:cNvSpPr>
          <p:nvPr>
            <p:ph type="title" idx="4294967295"/>
          </p:nvPr>
        </p:nvSpPr>
        <p:spPr>
          <a:xfrm>
            <a:off x="804862" y="119698"/>
            <a:ext cx="4486275" cy="1141412"/>
          </a:xfrm>
          <a:solidFill>
            <a:srgbClr val="FFFFFF">
              <a:alpha val="0"/>
            </a:srgbClr>
          </a:solidFill>
          <a:ln>
            <a:noFill/>
          </a:ln>
        </p:spPr>
        <p:txBody>
          <a:bodyPr>
            <a:normAutofit/>
          </a:bodyPr>
          <a:lstStyle/>
          <a:p>
            <a:r>
              <a:rPr lang="en-US" sz="3200" b="1" dirty="0"/>
              <a:t>CONCLUSION</a:t>
            </a:r>
            <a:endParaRPr lang="en-IN" sz="3200" b="1" dirty="0"/>
          </a:p>
        </p:txBody>
      </p:sp>
      <p:sp>
        <p:nvSpPr>
          <p:cNvPr id="9" name="TextBox 8">
            <a:extLst>
              <a:ext uri="{FF2B5EF4-FFF2-40B4-BE49-F238E27FC236}">
                <a16:creationId xmlns:a16="http://schemas.microsoft.com/office/drawing/2014/main" id="{ABA9A081-D9EC-4122-A21C-A70AEB2C8FDD}"/>
              </a:ext>
            </a:extLst>
          </p:cNvPr>
          <p:cNvSpPr txBox="1"/>
          <p:nvPr/>
        </p:nvSpPr>
        <p:spPr>
          <a:xfrm>
            <a:off x="6095999" y="200297"/>
            <a:ext cx="6096001" cy="6284093"/>
          </a:xfrm>
          <a:prstGeom prst="rect">
            <a:avLst/>
          </a:prstGeom>
          <a:noFill/>
        </p:spPr>
        <p:txBody>
          <a:bodyPr wrap="square">
            <a:spAutoFit/>
          </a:bodyPr>
          <a:lstStyle/>
          <a:p>
            <a:pPr>
              <a:lnSpc>
                <a:spcPct val="150000"/>
              </a:lnSpc>
            </a:pPr>
            <a:r>
              <a:rPr lang="en-US" sz="1500" dirty="0"/>
              <a:t>CRUISE SHIP BOOKING SYSTEM is an initiative towards enhancing the users experience in availing Ship services for package booking in all over the world. The proposed web application provides complete details about cruise ship and available packages. With the help of CRUISE SHIP BOOKING SYSTEM, tour operator work load can be reduced. Also, day to day transactions can be easily accessible. All the knowledge I gained is fully applied in the design of the mentioned system. All the suggestions forwarded in the software proposal have been completed. This system is developed in such a way that the modules developed in the future can be linked easily to the system, without affecting the existing system, since it provides a hierarchical structure. Top down programming approach has been adopted while developing the project; each task is divided separate modules. Hence the modification and enhancement can be easily made without affecting any other part of the program. This system has been developed to satisfy the user needs. The entire system is user friendly. The performance of the system is provided efficiently. The system was tested with all possible test data and was found to have an affective planning of the functions or processes with a high degree of accuracy and user friendliness. </a:t>
            </a:r>
            <a:endParaRPr lang="en-IN" sz="1500" dirty="0"/>
          </a:p>
        </p:txBody>
      </p:sp>
    </p:spTree>
    <p:extLst>
      <p:ext uri="{BB962C8B-B14F-4D97-AF65-F5344CB8AC3E}">
        <p14:creationId xmlns:p14="http://schemas.microsoft.com/office/powerpoint/2010/main" val="82650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DE2C8CA-9112-47B2-9AB2-131058E929CA}"/>
              </a:ext>
            </a:extLst>
          </p:cNvPr>
          <p:cNvPicPr>
            <a:picLocks noGrp="1" noChangeAspect="1"/>
          </p:cNvPicPr>
          <p:nvPr>
            <p:ph idx="4294967295"/>
          </p:nvPr>
        </p:nvPicPr>
        <p:blipFill>
          <a:blip r:embed="rId2"/>
          <a:stretch>
            <a:fillRect/>
          </a:stretch>
        </p:blipFill>
        <p:spPr>
          <a:xfrm>
            <a:off x="0" y="0"/>
            <a:ext cx="6096000" cy="6858000"/>
          </a:xfrm>
        </p:spPr>
      </p:pic>
      <p:sp>
        <p:nvSpPr>
          <p:cNvPr id="2" name="Title 1">
            <a:extLst>
              <a:ext uri="{FF2B5EF4-FFF2-40B4-BE49-F238E27FC236}">
                <a16:creationId xmlns:a16="http://schemas.microsoft.com/office/drawing/2014/main" id="{E8D6FD05-C8DA-445D-BB3F-A5981EA80FC1}"/>
              </a:ext>
            </a:extLst>
          </p:cNvPr>
          <p:cNvSpPr>
            <a:spLocks noGrp="1"/>
          </p:cNvSpPr>
          <p:nvPr>
            <p:ph type="title" idx="4294967295"/>
          </p:nvPr>
        </p:nvSpPr>
        <p:spPr>
          <a:xfrm>
            <a:off x="804863" y="112078"/>
            <a:ext cx="4486275" cy="792162"/>
          </a:xfrm>
          <a:solidFill>
            <a:srgbClr val="FFFFFF">
              <a:alpha val="0"/>
            </a:srgbClr>
          </a:solidFill>
          <a:ln>
            <a:solidFill>
              <a:srgbClr val="404040">
                <a:alpha val="0"/>
              </a:srgbClr>
            </a:solidFill>
          </a:ln>
        </p:spPr>
        <p:txBody>
          <a:bodyPr>
            <a:normAutofit fontScale="90000"/>
          </a:bodyPr>
          <a:lstStyle/>
          <a:p>
            <a:r>
              <a:rPr lang="en-US" sz="3600" b="1" dirty="0">
                <a:solidFill>
                  <a:schemeClr val="tx1"/>
                </a:solidFill>
              </a:rPr>
              <a:t>SYNOPSIS</a:t>
            </a:r>
            <a:endParaRPr lang="en-IN" b="1" dirty="0">
              <a:solidFill>
                <a:schemeClr val="tx1"/>
              </a:solidFill>
            </a:endParaRPr>
          </a:p>
        </p:txBody>
      </p:sp>
      <p:sp>
        <p:nvSpPr>
          <p:cNvPr id="10" name="TextBox 9">
            <a:extLst>
              <a:ext uri="{FF2B5EF4-FFF2-40B4-BE49-F238E27FC236}">
                <a16:creationId xmlns:a16="http://schemas.microsoft.com/office/drawing/2014/main" id="{AC5E7E31-FEAA-4188-8DDF-967E2EA620B1}"/>
              </a:ext>
            </a:extLst>
          </p:cNvPr>
          <p:cNvSpPr txBox="1"/>
          <p:nvPr/>
        </p:nvSpPr>
        <p:spPr>
          <a:xfrm>
            <a:off x="6096000" y="833120"/>
            <a:ext cx="6096000" cy="4078039"/>
          </a:xfrm>
          <a:prstGeom prst="rect">
            <a:avLst/>
          </a:prstGeom>
          <a:noFill/>
        </p:spPr>
        <p:txBody>
          <a:bodyPr wrap="square">
            <a:spAutoFit/>
          </a:bodyPr>
          <a:lstStyle/>
          <a:p>
            <a:pPr marL="63500"/>
            <a:endParaRPr lang="en-IN" dirty="0">
              <a:effectLst/>
              <a:latin typeface="Times New Roman" panose="02020603050405020304" pitchFamily="18" charset="0"/>
              <a:ea typeface="Times New Roman" panose="02020603050405020304" pitchFamily="18" charset="0"/>
            </a:endParaRPr>
          </a:p>
          <a:p>
            <a:pPr marL="342900" lvl="0" indent="-342900">
              <a:spcBef>
                <a:spcPts val="765"/>
              </a:spcBef>
              <a:spcAft>
                <a:spcPts val="0"/>
              </a:spcAft>
              <a:buClr>
                <a:srgbClr val="1F2023"/>
              </a:buClr>
              <a:buSzPts val="1000"/>
              <a:buFont typeface="Symbol" panose="05050102010706020507" pitchFamily="18" charset="2"/>
              <a:buChar char=""/>
              <a:tabLst>
                <a:tab pos="561975" algn="l"/>
                <a:tab pos="562610"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Cruise</a:t>
            </a:r>
            <a:r>
              <a:rPr lang="en-US" sz="2400" spc="-2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Vacation</a:t>
            </a:r>
            <a:r>
              <a:rPr lang="en-US" sz="2400" spc="-6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Offers</a:t>
            </a:r>
            <a:r>
              <a:rPr lang="en-US" sz="2400" spc="-3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Great</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Value.</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70"/>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See</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Multiple</a:t>
            </a:r>
            <a:r>
              <a:rPr lang="en-US" sz="2400" spc="-4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Destinations,</a:t>
            </a:r>
            <a:r>
              <a:rPr lang="en-US" sz="2400" spc="-4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Unpack</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Only</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Once.</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30"/>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Cruise</a:t>
            </a:r>
            <a:r>
              <a:rPr lang="en-US" sz="2400" spc="-4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Ships</a:t>
            </a:r>
            <a:r>
              <a:rPr lang="en-US" sz="2400" spc="-2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are</a:t>
            </a:r>
            <a:r>
              <a:rPr lang="en-US" sz="2400" spc="-4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Family</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Friendly.</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75"/>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Cruise</a:t>
            </a:r>
            <a:r>
              <a:rPr lang="en-US" sz="2400" spc="-3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Ships</a:t>
            </a:r>
            <a:r>
              <a:rPr lang="en-US" sz="2400" spc="-3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Come</a:t>
            </a:r>
            <a:r>
              <a:rPr lang="en-US" sz="2400" spc="-3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in</a:t>
            </a:r>
            <a:r>
              <a:rPr lang="en-US" sz="2400" spc="-2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All</a:t>
            </a:r>
            <a:r>
              <a:rPr lang="en-US" sz="2400" spc="-6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Shapes and</a:t>
            </a:r>
            <a:r>
              <a:rPr lang="en-US" sz="2400" spc="-6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Sizes.</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65"/>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Ships</a:t>
            </a:r>
            <a:r>
              <a:rPr lang="en-US" sz="2400" spc="-3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Offer</a:t>
            </a:r>
            <a:r>
              <a:rPr lang="en-US" sz="2400" spc="-1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a:t>
            </a:r>
            <a:r>
              <a:rPr lang="en-US" sz="2400" spc="-5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Variety</a:t>
            </a:r>
            <a:r>
              <a:rPr lang="en-US" sz="2400" spc="-2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of</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Onboard</a:t>
            </a:r>
            <a:r>
              <a:rPr lang="en-US" sz="2400" spc="-5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Activities.</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35"/>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Cruise</a:t>
            </a:r>
            <a:r>
              <a:rPr lang="en-US" sz="2400" spc="-3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Vacations</a:t>
            </a:r>
            <a:r>
              <a:rPr lang="en-US" sz="2400" spc="-1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are</a:t>
            </a:r>
            <a:r>
              <a:rPr lang="en-US" sz="2400" spc="-3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Easy</a:t>
            </a:r>
            <a:r>
              <a:rPr lang="en-US" sz="2400" spc="-3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to</a:t>
            </a:r>
            <a:r>
              <a:rPr lang="en-US" sz="2400" spc="-6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Plan.</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375"/>
              </a:spcBef>
              <a:spcAft>
                <a:spcPts val="0"/>
              </a:spcAft>
              <a:buClr>
                <a:srgbClr val="1F2023"/>
              </a:buClr>
              <a:buSzPts val="1000"/>
              <a:buFont typeface="Symbol" panose="05050102010706020507" pitchFamily="18" charset="2"/>
              <a:buChar char=""/>
              <a:tabLst>
                <a:tab pos="520700" algn="l"/>
                <a:tab pos="521335" algn="l"/>
              </a:tabLst>
            </a:pP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Ships</a:t>
            </a:r>
            <a:r>
              <a:rPr lang="en-US" sz="2400" spc="-5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Are</a:t>
            </a:r>
            <a:r>
              <a:rPr lang="en-US" sz="2400" spc="-4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Floating</a:t>
            </a:r>
            <a:r>
              <a:rPr lang="en-US" sz="2400" spc="-45"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rgbClr val="1F2023"/>
                </a:solidFill>
                <a:effectLst/>
                <a:latin typeface="Times New Roman" panose="02020603050405020304" pitchFamily="18" charset="0"/>
                <a:ea typeface="Symbol" panose="05050102010706020507" pitchFamily="18" charset="2"/>
                <a:cs typeface="Symbol" panose="05050102010706020507" pitchFamily="18" charset="2"/>
              </a:rPr>
              <a:t>Cities.</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r>
              <a:rPr lang="en-US" sz="2400" b="1" dirty="0">
                <a:solidFill>
                  <a:srgbClr val="1F2023"/>
                </a:solidFill>
                <a:latin typeface="Times New Roman" panose="02020603050405020304" pitchFamily="18" charset="0"/>
                <a:ea typeface="Times New Roman" panose="02020603050405020304" pitchFamily="18" charset="0"/>
              </a:rPr>
              <a:t>   </a:t>
            </a:r>
            <a:r>
              <a:rPr lang="en-US" sz="2400" dirty="0">
                <a:solidFill>
                  <a:srgbClr val="1F2023"/>
                </a:solidFill>
                <a:effectLst/>
                <a:latin typeface="Times New Roman" panose="02020603050405020304" pitchFamily="18" charset="0"/>
                <a:ea typeface="Times New Roman" panose="02020603050405020304" pitchFamily="18" charset="0"/>
              </a:rPr>
              <a:t>  Plan</a:t>
            </a:r>
            <a:r>
              <a:rPr lang="en-US" sz="2400" spc="-45" dirty="0">
                <a:solidFill>
                  <a:srgbClr val="1F2023"/>
                </a:solidFill>
                <a:effectLst/>
                <a:latin typeface="Times New Roman" panose="02020603050405020304" pitchFamily="18" charset="0"/>
                <a:ea typeface="Times New Roman" panose="02020603050405020304" pitchFamily="18" charset="0"/>
              </a:rPr>
              <a:t> </a:t>
            </a:r>
            <a:r>
              <a:rPr lang="en-US" sz="2400" dirty="0">
                <a:solidFill>
                  <a:srgbClr val="1F2023"/>
                </a:solidFill>
                <a:effectLst/>
                <a:latin typeface="Times New Roman" panose="02020603050405020304" pitchFamily="18" charset="0"/>
                <a:ea typeface="Times New Roman" panose="02020603050405020304" pitchFamily="18" charset="0"/>
              </a:rPr>
              <a:t>an</a:t>
            </a:r>
            <a:r>
              <a:rPr lang="en-US" sz="2400" spc="-40" dirty="0">
                <a:solidFill>
                  <a:srgbClr val="1F2023"/>
                </a:solidFill>
                <a:effectLst/>
                <a:latin typeface="Times New Roman" panose="02020603050405020304" pitchFamily="18" charset="0"/>
                <a:ea typeface="Times New Roman" panose="02020603050405020304" pitchFamily="18" charset="0"/>
              </a:rPr>
              <a:t> </a:t>
            </a:r>
            <a:r>
              <a:rPr lang="en-US" sz="2400" dirty="0">
                <a:solidFill>
                  <a:srgbClr val="1F2023"/>
                </a:solidFill>
                <a:effectLst/>
                <a:latin typeface="Times New Roman" panose="02020603050405020304" pitchFamily="18" charset="0"/>
                <a:ea typeface="Times New Roman" panose="02020603050405020304" pitchFamily="18" charset="0"/>
              </a:rPr>
              <a:t>Exotic</a:t>
            </a:r>
            <a:r>
              <a:rPr lang="en-US" sz="2400" spc="-15" dirty="0">
                <a:solidFill>
                  <a:srgbClr val="1F2023"/>
                </a:solidFill>
                <a:effectLst/>
                <a:latin typeface="Times New Roman" panose="02020603050405020304" pitchFamily="18" charset="0"/>
                <a:ea typeface="Times New Roman" panose="02020603050405020304" pitchFamily="18" charset="0"/>
              </a:rPr>
              <a:t> </a:t>
            </a:r>
            <a:r>
              <a:rPr lang="en-US" sz="2400" dirty="0">
                <a:solidFill>
                  <a:srgbClr val="1F2023"/>
                </a:solidFill>
                <a:effectLst/>
                <a:latin typeface="Times New Roman" panose="02020603050405020304" pitchFamily="18" charset="0"/>
                <a:ea typeface="Times New Roman" panose="02020603050405020304" pitchFamily="18" charset="0"/>
              </a:rPr>
              <a:t>Vacation</a:t>
            </a:r>
            <a:endParaRPr lang="en-IN" sz="2400" dirty="0"/>
          </a:p>
        </p:txBody>
      </p:sp>
    </p:spTree>
    <p:extLst>
      <p:ext uri="{BB962C8B-B14F-4D97-AF65-F5344CB8AC3E}">
        <p14:creationId xmlns:p14="http://schemas.microsoft.com/office/powerpoint/2010/main" val="1653944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F103F91-72AA-40DF-9514-4E311A3E961F}"/>
              </a:ext>
            </a:extLst>
          </p:cNvPr>
          <p:cNvPicPr>
            <a:picLocks noGrp="1" noChangeAspect="1"/>
          </p:cNvPicPr>
          <p:nvPr>
            <p:ph idx="4294967295"/>
          </p:nvPr>
        </p:nvPicPr>
        <p:blipFill>
          <a:blip r:embed="rId2"/>
          <a:stretch>
            <a:fillRect/>
          </a:stretch>
        </p:blipFill>
        <p:spPr>
          <a:xfrm>
            <a:off x="0" y="0"/>
            <a:ext cx="6130925" cy="6858000"/>
          </a:xfrm>
        </p:spPr>
      </p:pic>
      <p:sp>
        <p:nvSpPr>
          <p:cNvPr id="2" name="Title 1">
            <a:extLst>
              <a:ext uri="{FF2B5EF4-FFF2-40B4-BE49-F238E27FC236}">
                <a16:creationId xmlns:a16="http://schemas.microsoft.com/office/drawing/2014/main" id="{FAD35F27-A2D8-4409-BC26-234B3C74DAB8}"/>
              </a:ext>
            </a:extLst>
          </p:cNvPr>
          <p:cNvSpPr>
            <a:spLocks noGrp="1"/>
          </p:cNvSpPr>
          <p:nvPr>
            <p:ph type="title" idx="4294967295"/>
          </p:nvPr>
        </p:nvSpPr>
        <p:spPr>
          <a:xfrm>
            <a:off x="822324" y="104140"/>
            <a:ext cx="4486275" cy="1141413"/>
          </a:xfrm>
          <a:solidFill>
            <a:schemeClr val="accent2">
              <a:lumMod val="60000"/>
              <a:lumOff val="40000"/>
              <a:alpha val="0"/>
            </a:schemeClr>
          </a:solidFill>
          <a:ln>
            <a:solidFill>
              <a:srgbClr val="404040">
                <a:alpha val="0"/>
              </a:srgbClr>
            </a:solidFill>
          </a:ln>
        </p:spPr>
        <p:txBody>
          <a:bodyPr>
            <a:normAutofit/>
          </a:bodyPr>
          <a:lstStyle/>
          <a:p>
            <a:r>
              <a:rPr lang="en-US" sz="3200" b="1" dirty="0"/>
              <a:t>INTRODUCTION</a:t>
            </a:r>
            <a:endParaRPr lang="en-IN" b="1" dirty="0"/>
          </a:p>
        </p:txBody>
      </p:sp>
      <p:sp>
        <p:nvSpPr>
          <p:cNvPr id="11" name="TextBox 10">
            <a:extLst>
              <a:ext uri="{FF2B5EF4-FFF2-40B4-BE49-F238E27FC236}">
                <a16:creationId xmlns:a16="http://schemas.microsoft.com/office/drawing/2014/main" id="{BF114DCD-262B-4EBB-89AE-DD1C51AA2C27}"/>
              </a:ext>
            </a:extLst>
          </p:cNvPr>
          <p:cNvSpPr txBox="1"/>
          <p:nvPr/>
        </p:nvSpPr>
        <p:spPr>
          <a:xfrm>
            <a:off x="6096000" y="228786"/>
            <a:ext cx="6113416" cy="5655844"/>
          </a:xfrm>
          <a:prstGeom prst="rect">
            <a:avLst/>
          </a:prstGeom>
          <a:noFill/>
        </p:spPr>
        <p:txBody>
          <a:bodyPr wrap="square">
            <a:spAutoFit/>
          </a:bodyPr>
          <a:lstStyle/>
          <a:p>
            <a:pPr marL="127000" marR="146050" indent="662940" algn="just">
              <a:lnSpc>
                <a:spcPct val="156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This project is to manage the booking system for luxury travel cruise ship. The tour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operator can provide various tour plans and packages. Customers can book those by viewing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facilities provided like - Cruise name , ports touching, destination. departure date, arrival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date, Rate of the package etc. Customers have the option to book packages, by checking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available dates which customers prefer. Customers have the option to cancel the packages if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there is any inconvenience. Registration option for the customers, Operators is available. All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packages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 viewed by the customers. Operator can</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add new packages and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rates based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business.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 Node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JS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MySQL.</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923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A5DAB1-B458-41A5-92D1-A139605EE85D}"/>
              </a:ext>
            </a:extLst>
          </p:cNvPr>
          <p:cNvPicPr>
            <a:picLocks noGrp="1" noChangeAspect="1"/>
          </p:cNvPicPr>
          <p:nvPr>
            <p:ph idx="4294967295"/>
          </p:nvPr>
        </p:nvPicPr>
        <p:blipFill>
          <a:blip r:embed="rId2"/>
          <a:stretch>
            <a:fillRect/>
          </a:stretch>
        </p:blipFill>
        <p:spPr>
          <a:xfrm>
            <a:off x="0" y="0"/>
            <a:ext cx="6096000" cy="6858000"/>
          </a:xfrm>
          <a:noFill/>
        </p:spPr>
      </p:pic>
      <p:sp>
        <p:nvSpPr>
          <p:cNvPr id="2" name="Title 1">
            <a:extLst>
              <a:ext uri="{FF2B5EF4-FFF2-40B4-BE49-F238E27FC236}">
                <a16:creationId xmlns:a16="http://schemas.microsoft.com/office/drawing/2014/main" id="{BB3021CB-1654-4A8B-9165-745D834E59BD}"/>
              </a:ext>
            </a:extLst>
          </p:cNvPr>
          <p:cNvSpPr>
            <a:spLocks noGrp="1"/>
          </p:cNvSpPr>
          <p:nvPr>
            <p:ph type="title" idx="4294967295"/>
          </p:nvPr>
        </p:nvSpPr>
        <p:spPr>
          <a:xfrm>
            <a:off x="804862" y="150813"/>
            <a:ext cx="4486275" cy="1141412"/>
          </a:xfrm>
          <a:solidFill>
            <a:srgbClr val="FFFFFF">
              <a:alpha val="0"/>
            </a:srgbClr>
          </a:solidFill>
          <a:ln>
            <a:solidFill>
              <a:srgbClr val="404040">
                <a:alpha val="0"/>
              </a:srgbClr>
            </a:solidFill>
          </a:ln>
        </p:spPr>
        <p:txBody>
          <a:bodyPr>
            <a:normAutofit/>
          </a:bodyPr>
          <a:lstStyle/>
          <a:p>
            <a:r>
              <a:rPr lang="en-US" sz="3200" b="1" dirty="0"/>
              <a:t>OBJECTIVE</a:t>
            </a:r>
            <a:endParaRPr lang="en-IN" sz="3200" b="1" dirty="0"/>
          </a:p>
        </p:txBody>
      </p:sp>
      <p:sp>
        <p:nvSpPr>
          <p:cNvPr id="8" name="TextBox 7">
            <a:extLst>
              <a:ext uri="{FF2B5EF4-FFF2-40B4-BE49-F238E27FC236}">
                <a16:creationId xmlns:a16="http://schemas.microsoft.com/office/drawing/2014/main" id="{EA065039-A506-44AB-A42E-FE31A5AE963E}"/>
              </a:ext>
            </a:extLst>
          </p:cNvPr>
          <p:cNvSpPr txBox="1"/>
          <p:nvPr/>
        </p:nvSpPr>
        <p:spPr>
          <a:xfrm>
            <a:off x="6167120" y="335280"/>
            <a:ext cx="5954776" cy="6033831"/>
          </a:xfrm>
          <a:prstGeom prst="rect">
            <a:avLst/>
          </a:prstGeom>
          <a:noFill/>
        </p:spPr>
        <p:txBody>
          <a:bodyPr wrap="square">
            <a:spAutoFit/>
          </a:bodyPr>
          <a:lstStyle/>
          <a:p>
            <a:pPr marL="127000" marR="137795" indent="612775" algn="just">
              <a:lnSpc>
                <a:spcPct val="156000"/>
              </a:lnSpc>
              <a:spcAft>
                <a:spcPts val="0"/>
              </a:spcAft>
            </a:pPr>
            <a:r>
              <a:rPr lang="en-US" sz="1600" dirty="0">
                <a:effectLst/>
                <a:latin typeface="Times New Roman" panose="02020603050405020304" pitchFamily="18" charset="0"/>
                <a:ea typeface="Times New Roman" panose="02020603050405020304" pitchFamily="18" charset="0"/>
              </a:rPr>
              <a:t>This project aims at developing a user-friendly web application. It is an efficient,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time</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saving,</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secure</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easy</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way</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get</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information</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about</a:t>
            </a:r>
            <a:r>
              <a:rPr lang="en-US" sz="1600" spc="-4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packages</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user</a:t>
            </a:r>
            <a:r>
              <a:rPr lang="en-US" sz="1600" spc="-4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can</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simply</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book</a:t>
            </a:r>
            <a:r>
              <a:rPr lang="en-US" sz="1600" spc="-2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packages.</a:t>
            </a:r>
            <a:endParaRPr lang="en-IN" sz="1400" dirty="0">
              <a:effectLst/>
              <a:latin typeface="Times New Roman" panose="02020603050405020304" pitchFamily="18" charset="0"/>
              <a:ea typeface="Times New Roman" panose="02020603050405020304" pitchFamily="18" charset="0"/>
            </a:endParaRPr>
          </a:p>
          <a:p>
            <a:pPr marL="1143000" lvl="2" indent="-228600" algn="just">
              <a:spcBef>
                <a:spcPts val="975"/>
              </a:spcBef>
              <a:spcAft>
                <a:spcPts val="0"/>
              </a:spcAft>
              <a:buFont typeface="Wingdings" panose="05000000000000000000" pitchFamily="2" charset="2"/>
              <a:buChar char=""/>
              <a:tabLst>
                <a:tab pos="845820" algn="l"/>
              </a:tabLst>
            </a:pPr>
            <a:r>
              <a:rPr lang="en-US" sz="1600" dirty="0">
                <a:effectLst/>
                <a:latin typeface="Times New Roman" panose="02020603050405020304" pitchFamily="18" charset="0"/>
                <a:ea typeface="Times New Roman" panose="02020603050405020304" pitchFamily="18" charset="0"/>
              </a:rPr>
              <a:t>The</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main</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objective</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system</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is</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that</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process</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was</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made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online.</a:t>
            </a:r>
            <a:endParaRPr lang="en-IN" sz="1400" dirty="0">
              <a:effectLst/>
              <a:latin typeface="Times New Roman" panose="02020603050405020304" pitchFamily="18" charset="0"/>
              <a:ea typeface="Times New Roman" panose="02020603050405020304" pitchFamily="18" charset="0"/>
            </a:endParaRPr>
          </a:p>
          <a:p>
            <a:pPr marL="1143000" lvl="2" indent="-228600">
              <a:spcBef>
                <a:spcPts val="770"/>
              </a:spcBef>
              <a:spcAft>
                <a:spcPts val="0"/>
              </a:spcAft>
              <a:buFont typeface="Wingdings" panose="05000000000000000000" pitchFamily="2" charset="2"/>
              <a:buChar char=""/>
              <a:tabLst>
                <a:tab pos="845185" algn="l"/>
                <a:tab pos="845820" algn="l"/>
              </a:tabLst>
            </a:pPr>
            <a:r>
              <a:rPr lang="en-US" sz="1600" dirty="0">
                <a:effectLst/>
                <a:latin typeface="Times New Roman" panose="02020603050405020304" pitchFamily="18" charset="0"/>
                <a:ea typeface="Times New Roman" panose="02020603050405020304" pitchFamily="18" charset="0"/>
              </a:rPr>
              <a:t>Booking</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packages</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Cruise</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ship</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is</a:t>
            </a:r>
            <a:r>
              <a:rPr lang="en-US" sz="1600" spc="-3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made</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possible</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through</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new</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system.</a:t>
            </a:r>
            <a:endParaRPr lang="en-IN" sz="1400" dirty="0">
              <a:effectLst/>
              <a:latin typeface="Times New Roman" panose="02020603050405020304" pitchFamily="18" charset="0"/>
              <a:ea typeface="Times New Roman" panose="02020603050405020304" pitchFamily="18" charset="0"/>
            </a:endParaRPr>
          </a:p>
          <a:p>
            <a:pPr marL="1143000" marR="165735" lvl="2" indent="-228600">
              <a:lnSpc>
                <a:spcPct val="155000"/>
              </a:lnSpc>
              <a:spcBef>
                <a:spcPts val="765"/>
              </a:spcBef>
              <a:spcAft>
                <a:spcPts val="0"/>
              </a:spcAft>
              <a:buFont typeface="Wingdings" panose="05000000000000000000" pitchFamily="2" charset="2"/>
              <a:buChar char=""/>
              <a:tabLst>
                <a:tab pos="804545" algn="l"/>
              </a:tabLst>
            </a:pPr>
            <a:r>
              <a:rPr lang="en-US" sz="1600" dirty="0">
                <a:effectLst/>
                <a:latin typeface="Times New Roman" panose="02020603050405020304" pitchFamily="18" charset="0"/>
                <a:ea typeface="Times New Roman" panose="02020603050405020304" pitchFamily="18" charset="0"/>
              </a:rPr>
              <a:t>All</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necessary</a:t>
            </a:r>
            <a:r>
              <a:rPr lang="en-US" sz="1600" spc="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details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needed</a:t>
            </a:r>
            <a:r>
              <a:rPr lang="en-US" sz="1600" spc="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journey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made</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available</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passengers.</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a:t>
            </a:r>
            <a:r>
              <a:rPr lang="en-US" sz="1600" spc="-2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example,</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ship schedule,</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ship</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location,</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rate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details</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etc.</a:t>
            </a:r>
            <a:endParaRPr lang="en-IN" sz="1400" dirty="0">
              <a:effectLst/>
              <a:latin typeface="Times New Roman" panose="02020603050405020304" pitchFamily="18" charset="0"/>
              <a:ea typeface="Times New Roman" panose="02020603050405020304" pitchFamily="18" charset="0"/>
            </a:endParaRPr>
          </a:p>
          <a:p>
            <a:pPr marL="1143000" marR="153670" lvl="2" indent="-228600">
              <a:lnSpc>
                <a:spcPct val="157000"/>
              </a:lnSpc>
              <a:spcBef>
                <a:spcPts val="5"/>
              </a:spcBef>
              <a:spcAft>
                <a:spcPts val="0"/>
              </a:spcAft>
              <a:buFont typeface="Wingdings" panose="05000000000000000000" pitchFamily="2" charset="2"/>
              <a:buChar char=""/>
              <a:tabLst>
                <a:tab pos="845185" algn="l"/>
                <a:tab pos="845820" algn="l"/>
              </a:tabLst>
            </a:pPr>
            <a:r>
              <a:rPr lang="en-US" sz="1600" dirty="0">
                <a:effectLst/>
                <a:latin typeface="Times New Roman" panose="02020603050405020304" pitchFamily="18" charset="0"/>
                <a:ea typeface="Times New Roman" panose="02020603050405020304" pitchFamily="18" charset="0"/>
              </a:rPr>
              <a:t>	Since all payments are made online ,Also reduced the effort of tour operator, they</a:t>
            </a:r>
            <a:r>
              <a:rPr lang="en-US" sz="1600" spc="-2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just</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need</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verify</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booked</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tickets</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need</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deal</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with</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payments.</a:t>
            </a:r>
            <a:endParaRPr lang="en-IN" sz="1400" dirty="0">
              <a:effectLst/>
              <a:latin typeface="Times New Roman" panose="02020603050405020304" pitchFamily="18" charset="0"/>
              <a:ea typeface="Times New Roman" panose="02020603050405020304" pitchFamily="18" charset="0"/>
            </a:endParaRPr>
          </a:p>
          <a:p>
            <a:pPr marL="1143000" marR="163830" lvl="2" indent="-228600">
              <a:lnSpc>
                <a:spcPct val="146000"/>
              </a:lnSpc>
              <a:spcAft>
                <a:spcPts val="0"/>
              </a:spcAft>
              <a:buFont typeface="Wingdings" panose="05000000000000000000" pitchFamily="2" charset="2"/>
              <a:buChar char=""/>
              <a:tabLst>
                <a:tab pos="804545" algn="l"/>
              </a:tabLst>
            </a:pPr>
            <a:r>
              <a:rPr lang="en-US" sz="1600" dirty="0">
                <a:effectLst/>
                <a:latin typeface="Times New Roman" panose="02020603050405020304" pitchFamily="18" charset="0"/>
                <a:ea typeface="Times New Roman" panose="02020603050405020304" pitchFamily="18" charset="0"/>
              </a:rPr>
              <a:t>E-booking</a:t>
            </a:r>
            <a:r>
              <a:rPr lang="en-US" sz="1600" spc="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made</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paperless</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ticket</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traveling</a:t>
            </a:r>
            <a:r>
              <a:rPr lang="en-US" sz="1600" spc="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experience,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because</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we</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don’t</a:t>
            </a:r>
            <a:r>
              <a:rPr lang="en-US" sz="1600" spc="1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need</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worry</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about</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tear</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wear</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loss</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ship tickets.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609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4FC4AC2-AD98-4E30-9022-0F52C3057C34}"/>
              </a:ext>
            </a:extLst>
          </p:cNvPr>
          <p:cNvPicPr>
            <a:picLocks noGrp="1" noChangeAspect="1"/>
          </p:cNvPicPr>
          <p:nvPr>
            <p:ph idx="4294967295"/>
          </p:nvPr>
        </p:nvPicPr>
        <p:blipFill>
          <a:blip r:embed="rId2"/>
          <a:stretch>
            <a:fillRect/>
          </a:stretch>
        </p:blipFill>
        <p:spPr>
          <a:xfrm>
            <a:off x="0" y="19050"/>
            <a:ext cx="6096000" cy="6858000"/>
          </a:xfrm>
        </p:spPr>
      </p:pic>
      <p:sp>
        <p:nvSpPr>
          <p:cNvPr id="2" name="Title 1">
            <a:extLst>
              <a:ext uri="{FF2B5EF4-FFF2-40B4-BE49-F238E27FC236}">
                <a16:creationId xmlns:a16="http://schemas.microsoft.com/office/drawing/2014/main" id="{62AA2411-B9EB-4E18-B5B3-EC98BA78F850}"/>
              </a:ext>
            </a:extLst>
          </p:cNvPr>
          <p:cNvSpPr>
            <a:spLocks noGrp="1"/>
          </p:cNvSpPr>
          <p:nvPr>
            <p:ph type="title" idx="4294967295"/>
          </p:nvPr>
        </p:nvSpPr>
        <p:spPr>
          <a:xfrm>
            <a:off x="284956" y="49530"/>
            <a:ext cx="5526088" cy="1141413"/>
          </a:xfrm>
          <a:solidFill>
            <a:srgbClr val="FFFFFF">
              <a:alpha val="0"/>
            </a:srgbClr>
          </a:solidFill>
          <a:ln>
            <a:solidFill>
              <a:srgbClr val="404040">
                <a:alpha val="0"/>
              </a:srgbClr>
            </a:solidFill>
          </a:ln>
        </p:spPr>
        <p:txBody>
          <a:bodyPr>
            <a:normAutofit/>
          </a:bodyPr>
          <a:lstStyle/>
          <a:p>
            <a:r>
              <a:rPr lang="en-US" sz="3200" b="1" dirty="0"/>
              <a:t>EXISTING SYSTEM</a:t>
            </a:r>
            <a:endParaRPr lang="en-IN" sz="3200" b="1" dirty="0"/>
          </a:p>
        </p:txBody>
      </p:sp>
      <p:sp>
        <p:nvSpPr>
          <p:cNvPr id="10" name="TextBox 9">
            <a:extLst>
              <a:ext uri="{FF2B5EF4-FFF2-40B4-BE49-F238E27FC236}">
                <a16:creationId xmlns:a16="http://schemas.microsoft.com/office/drawing/2014/main" id="{D764D120-9EFB-4870-BC9C-0E97222E0A11}"/>
              </a:ext>
            </a:extLst>
          </p:cNvPr>
          <p:cNvSpPr txBox="1"/>
          <p:nvPr/>
        </p:nvSpPr>
        <p:spPr>
          <a:xfrm>
            <a:off x="6167120" y="477520"/>
            <a:ext cx="6024880" cy="5940665"/>
          </a:xfrm>
          <a:prstGeom prst="rect">
            <a:avLst/>
          </a:prstGeom>
          <a:noFill/>
        </p:spPr>
        <p:txBody>
          <a:bodyPr wrap="square">
            <a:spAutoFit/>
          </a:bodyPr>
          <a:lstStyle/>
          <a:p>
            <a:pPr marL="127000" marR="158750" indent="571500" algn="just">
              <a:lnSpc>
                <a:spcPct val="155000"/>
              </a:lnSpc>
              <a:spcAft>
                <a:spcPts val="0"/>
              </a:spcAft>
            </a:pPr>
            <a:r>
              <a:rPr lang="en-US" dirty="0">
                <a:effectLst/>
                <a:latin typeface="Times New Roman" panose="02020603050405020304" pitchFamily="18" charset="0"/>
                <a:ea typeface="Times New Roman" panose="02020603050405020304" pitchFamily="18" charset="0"/>
              </a:rPr>
              <a:t>During the analysis phase the existing system was studied, currently the existing</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system</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is</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fully</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manual</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not</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efficient,</a:t>
            </a:r>
            <a:r>
              <a:rPr lang="en-US" spc="-4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difficult</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good</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travelling</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experience.</a:t>
            </a:r>
            <a:endParaRPr lang="en-IN" dirty="0">
              <a:effectLst/>
              <a:latin typeface="Times New Roman" panose="02020603050405020304" pitchFamily="18" charset="0"/>
              <a:ea typeface="Times New Roman" panose="02020603050405020304" pitchFamily="18" charset="0"/>
            </a:endParaRPr>
          </a:p>
          <a:p>
            <a:pPr marL="644525">
              <a:spcBef>
                <a:spcPts val="980"/>
              </a:spcBef>
              <a:spcAft>
                <a:spcPts val="0"/>
              </a:spcAft>
            </a:pPr>
            <a:r>
              <a:rPr lang="en-US" sz="2000" b="1" dirty="0">
                <a:effectLst/>
                <a:latin typeface="Times New Roman" panose="02020603050405020304" pitchFamily="18" charset="0"/>
                <a:ea typeface="Times New Roman" panose="02020603050405020304" pitchFamily="18" charset="0"/>
              </a:rPr>
              <a:t>Drawbacks</a:t>
            </a:r>
            <a:r>
              <a:rPr lang="en-US" sz="2000" b="1" spc="-2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of</a:t>
            </a:r>
            <a:r>
              <a:rPr lang="en-US" sz="2000" b="1" spc="-2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Existing</a:t>
            </a:r>
            <a:r>
              <a:rPr lang="en-US" sz="2000" b="1" spc="-20"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System</a:t>
            </a:r>
            <a:endParaRPr lang="en-IN" sz="2000" b="1" dirty="0">
              <a:effectLst/>
              <a:latin typeface="Times New Roman" panose="02020603050405020304" pitchFamily="18" charset="0"/>
              <a:ea typeface="Times New Roman" panose="02020603050405020304" pitchFamily="18" charset="0"/>
            </a:endParaRPr>
          </a:p>
          <a:p>
            <a:pPr>
              <a:spcBef>
                <a:spcPts val="30"/>
              </a:spcBef>
            </a:pPr>
            <a:r>
              <a:rPr lang="en-US" sz="2400"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1143000" marR="336550" lvl="2" indent="-228600">
              <a:lnSpc>
                <a:spcPct val="155000"/>
              </a:lnSpc>
              <a:spcBef>
                <a:spcPts val="5"/>
              </a:spcBef>
              <a:spcAft>
                <a:spcPts val="0"/>
              </a:spcAft>
              <a:buSzPts val="1150"/>
              <a:buFont typeface="Wingdings" panose="05000000000000000000" pitchFamily="2" charset="2"/>
              <a:buChar char=""/>
              <a:tabLst>
                <a:tab pos="988060" algn="l"/>
              </a:tabLst>
            </a:pPr>
            <a:r>
              <a:rPr lang="en-US" dirty="0">
                <a:effectLst/>
                <a:latin typeface="Times New Roman" panose="02020603050405020304" pitchFamily="18" charset="0"/>
                <a:ea typeface="Wingdings" panose="05000000000000000000" pitchFamily="2" charset="2"/>
                <a:cs typeface="Wingdings" panose="05000000000000000000" pitchFamily="2" charset="2"/>
              </a:rPr>
              <a:t>In</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existing</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system</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doesn’t</a:t>
            </a:r>
            <a:r>
              <a:rPr lang="en-US" spc="-5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have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facilities</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for</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book</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packages</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with</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user</a:t>
            </a:r>
            <a:r>
              <a:rPr lang="en-US" spc="-29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convenience.</a:t>
            </a:r>
          </a:p>
          <a:p>
            <a:pPr marL="1143000" marR="254635" lvl="2" indent="-228600">
              <a:lnSpc>
                <a:spcPct val="157000"/>
              </a:lnSpc>
              <a:buSzPts val="1150"/>
              <a:buFont typeface="Wingdings" panose="05000000000000000000" pitchFamily="2" charset="2"/>
              <a:buChar char=""/>
              <a:tabLst>
                <a:tab pos="988060" algn="l"/>
              </a:tabLst>
            </a:pPr>
            <a:r>
              <a:rPr lang="en-US" dirty="0">
                <a:effectLst/>
                <a:latin typeface="Times New Roman" panose="02020603050405020304" pitchFamily="18" charset="0"/>
                <a:ea typeface="Wingdings" panose="05000000000000000000" pitchFamily="2" charset="2"/>
                <a:cs typeface="Wingdings" panose="05000000000000000000" pitchFamily="2" charset="2"/>
              </a:rPr>
              <a:t>In</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existing</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system</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there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is</a:t>
            </a:r>
            <a:r>
              <a:rPr lang="en-US" spc="-3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no</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proper</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way</a:t>
            </a:r>
            <a:r>
              <a:rPr lang="en-US" spc="-2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to</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get</a:t>
            </a:r>
            <a:r>
              <a:rPr lang="en-US" spc="-5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details</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of</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ship</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between</a:t>
            </a:r>
            <a:r>
              <a:rPr lang="en-US" spc="-28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port</a:t>
            </a:r>
            <a:r>
              <a:rPr lang="en-US" spc="-2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and destination.</a:t>
            </a:r>
            <a:endParaRPr lang="en-IN" dirty="0">
              <a:effectLst/>
              <a:latin typeface="Times New Roman" panose="02020603050405020304" pitchFamily="18" charset="0"/>
              <a:ea typeface="Wingdings" panose="05000000000000000000" pitchFamily="2" charset="2"/>
              <a:cs typeface="Wingdings" panose="05000000000000000000" pitchFamily="2" charset="2"/>
            </a:endParaRPr>
          </a:p>
          <a:p>
            <a:pPr marL="1143000" marR="391160" lvl="2" indent="-228600">
              <a:lnSpc>
                <a:spcPct val="157000"/>
              </a:lnSpc>
              <a:buSzPts val="1150"/>
              <a:buFont typeface="Wingdings" panose="05000000000000000000" pitchFamily="2" charset="2"/>
              <a:buChar char=""/>
              <a:tabLst>
                <a:tab pos="988060" algn="l"/>
              </a:tabLst>
            </a:pPr>
            <a:r>
              <a:rPr lang="en-US" dirty="0">
                <a:effectLst/>
                <a:latin typeface="Times New Roman" panose="02020603050405020304" pitchFamily="18" charset="0"/>
                <a:ea typeface="Wingdings" panose="05000000000000000000" pitchFamily="2" charset="2"/>
                <a:cs typeface="Wingdings" panose="05000000000000000000" pitchFamily="2" charset="2"/>
              </a:rPr>
              <a:t>In</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existing</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system</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there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is</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no</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option</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to</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pay</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by</a:t>
            </a:r>
            <a:r>
              <a:rPr lang="en-US" spc="-2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means</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of</a:t>
            </a:r>
            <a:r>
              <a:rPr lang="en-US" spc="-4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available</a:t>
            </a:r>
            <a:r>
              <a:rPr lang="en-US" spc="-30"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online</a:t>
            </a:r>
            <a:r>
              <a:rPr lang="en-US" spc="-28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payment</a:t>
            </a:r>
            <a:r>
              <a:rPr lang="en-US" spc="-15" dirty="0">
                <a:effectLst/>
                <a:latin typeface="Times New Roman" panose="02020603050405020304" pitchFamily="18" charset="0"/>
                <a:ea typeface="Wingdings" panose="05000000000000000000" pitchFamily="2" charset="2"/>
                <a:cs typeface="Wingdings" panose="05000000000000000000" pitchFamily="2" charset="2"/>
              </a:rPr>
              <a:t> </a:t>
            </a:r>
            <a:r>
              <a:rPr lang="en-US" dirty="0">
                <a:effectLst/>
                <a:latin typeface="Times New Roman" panose="02020603050405020304" pitchFamily="18" charset="0"/>
                <a:ea typeface="Wingdings" panose="05000000000000000000" pitchFamily="2" charset="2"/>
                <a:cs typeface="Wingdings" panose="05000000000000000000" pitchFamily="2" charset="2"/>
              </a:rPr>
              <a:t>methods.</a:t>
            </a:r>
            <a:endParaRPr lang="en-IN" dirty="0">
              <a:effectLst/>
              <a:latin typeface="Times New Roman" panose="02020603050405020304" pitchFamily="18" charset="0"/>
              <a:ea typeface="Wingdings" panose="05000000000000000000" pitchFamily="2" charset="2"/>
              <a:cs typeface="Wingdings" panose="05000000000000000000" pitchFamily="2" charset="2"/>
            </a:endParaRPr>
          </a:p>
          <a:p>
            <a:pPr marR="336550" lvl="2">
              <a:lnSpc>
                <a:spcPct val="155000"/>
              </a:lnSpc>
              <a:spcBef>
                <a:spcPts val="5"/>
              </a:spcBef>
              <a:spcAft>
                <a:spcPts val="0"/>
              </a:spcAft>
              <a:buSzPts val="1150"/>
              <a:tabLst>
                <a:tab pos="988060" algn="l"/>
              </a:tabLst>
            </a:pP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331774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818E046-9CCF-42F6-AD85-376E302CB65A}"/>
              </a:ext>
            </a:extLst>
          </p:cNvPr>
          <p:cNvPicPr>
            <a:picLocks noGrp="1" noChangeAspect="1"/>
          </p:cNvPicPr>
          <p:nvPr>
            <p:ph idx="4294967295"/>
          </p:nvPr>
        </p:nvPicPr>
        <p:blipFill>
          <a:blip r:embed="rId2"/>
          <a:stretch>
            <a:fillRect/>
          </a:stretch>
        </p:blipFill>
        <p:spPr>
          <a:xfrm>
            <a:off x="0" y="1588"/>
            <a:ext cx="6096000" cy="6856412"/>
          </a:xfrm>
        </p:spPr>
      </p:pic>
      <p:sp>
        <p:nvSpPr>
          <p:cNvPr id="2" name="Title 1">
            <a:extLst>
              <a:ext uri="{FF2B5EF4-FFF2-40B4-BE49-F238E27FC236}">
                <a16:creationId xmlns:a16="http://schemas.microsoft.com/office/drawing/2014/main" id="{D2804F20-3A33-412A-AB65-28CD0B2B921C}"/>
              </a:ext>
            </a:extLst>
          </p:cNvPr>
          <p:cNvSpPr>
            <a:spLocks noGrp="1"/>
          </p:cNvSpPr>
          <p:nvPr>
            <p:ph type="title" idx="4294967295"/>
          </p:nvPr>
        </p:nvSpPr>
        <p:spPr>
          <a:xfrm>
            <a:off x="552450" y="89535"/>
            <a:ext cx="4991100" cy="1141413"/>
          </a:xfrm>
          <a:solidFill>
            <a:srgbClr val="FFFFFF">
              <a:alpha val="0"/>
            </a:srgbClr>
          </a:solidFill>
          <a:ln>
            <a:solidFill>
              <a:srgbClr val="404040">
                <a:alpha val="0"/>
              </a:srgbClr>
            </a:solidFill>
          </a:ln>
        </p:spPr>
        <p:txBody>
          <a:bodyPr>
            <a:noAutofit/>
          </a:bodyPr>
          <a:lstStyle/>
          <a:p>
            <a:r>
              <a:rPr lang="en-US" sz="3200" b="1" dirty="0"/>
              <a:t>PROPOSED SYSTEM</a:t>
            </a:r>
            <a:endParaRPr lang="en-IN" sz="3200" b="1" dirty="0"/>
          </a:p>
        </p:txBody>
      </p:sp>
      <p:sp>
        <p:nvSpPr>
          <p:cNvPr id="10" name="TextBox 9">
            <a:extLst>
              <a:ext uri="{FF2B5EF4-FFF2-40B4-BE49-F238E27FC236}">
                <a16:creationId xmlns:a16="http://schemas.microsoft.com/office/drawing/2014/main" id="{1B4F88C7-CFD4-49CE-A529-FA6124671922}"/>
              </a:ext>
            </a:extLst>
          </p:cNvPr>
          <p:cNvSpPr txBox="1"/>
          <p:nvPr/>
        </p:nvSpPr>
        <p:spPr>
          <a:xfrm>
            <a:off x="6096000" y="370278"/>
            <a:ext cx="6096000" cy="6117444"/>
          </a:xfrm>
          <a:prstGeom prst="rect">
            <a:avLst/>
          </a:prstGeom>
          <a:noFill/>
        </p:spPr>
        <p:txBody>
          <a:bodyPr wrap="square">
            <a:spAutoFit/>
          </a:bodyPr>
          <a:lstStyle/>
          <a:p>
            <a:pPr marL="127000" marR="144145" indent="662940" algn="just">
              <a:lnSpc>
                <a:spcPct val="155000"/>
              </a:lnSpc>
              <a:spcAft>
                <a:spcPts val="0"/>
              </a:spcAft>
            </a:pPr>
            <a:r>
              <a:rPr lang="en-US" sz="1400" dirty="0">
                <a:effectLst/>
                <a:latin typeface="Times New Roman" panose="02020603050405020304" pitchFamily="18" charset="0"/>
                <a:ea typeface="Times New Roman" panose="02020603050405020304" pitchFamily="18" charset="0"/>
              </a:rPr>
              <a:t>CRUISE SHIP BOOKING SYSTEM is Web application which overcome all 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drawbacks of existing system and provides an efficient and responsive application for getting</a:t>
            </a:r>
            <a:r>
              <a:rPr lang="en-US" sz="1400" spc="-29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 details about Cruise ship , packages and book packages . Proposed system consists of</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mainly three modules,</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they are:</a:t>
            </a:r>
            <a:endParaRPr lang="en-IN" sz="1400" dirty="0">
              <a:effectLst/>
              <a:latin typeface="Times New Roman" panose="02020603050405020304" pitchFamily="18" charset="0"/>
              <a:ea typeface="Times New Roman" panose="02020603050405020304" pitchFamily="18" charset="0"/>
            </a:endParaRPr>
          </a:p>
          <a:p>
            <a:pPr marL="1143000" lvl="2" indent="-228600">
              <a:spcBef>
                <a:spcPts val="1035"/>
              </a:spcBef>
              <a:spcAft>
                <a:spcPts val="0"/>
              </a:spcAft>
              <a:buSzPts val="1150"/>
              <a:buFont typeface="Wingdings" panose="05000000000000000000" pitchFamily="2" charset="2"/>
              <a:buChar char=""/>
              <a:tabLst>
                <a:tab pos="1075055"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Admin</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lvl="2" indent="-228600">
              <a:spcBef>
                <a:spcPts val="735"/>
              </a:spcBef>
              <a:spcAft>
                <a:spcPts val="0"/>
              </a:spcAft>
              <a:buSzPts val="1150"/>
              <a:buFont typeface="Wingdings" panose="05000000000000000000" pitchFamily="2" charset="2"/>
              <a:buChar char=""/>
              <a:tabLst>
                <a:tab pos="1075055"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Tour</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Operator</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lvl="2" indent="-228600">
              <a:spcBef>
                <a:spcPts val="730"/>
              </a:spcBef>
              <a:spcAft>
                <a:spcPts val="0"/>
              </a:spcAft>
              <a:buSzPts val="1150"/>
              <a:buFont typeface="Wingdings" panose="05000000000000000000" pitchFamily="2" charset="2"/>
              <a:buChar char=""/>
              <a:tabLst>
                <a:tab pos="1075055"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User</a:t>
            </a:r>
          </a:p>
          <a:p>
            <a:pPr marL="1143000" lvl="2" indent="-228600">
              <a:spcBef>
                <a:spcPts val="730"/>
              </a:spcBef>
              <a:spcAft>
                <a:spcPts val="0"/>
              </a:spcAft>
              <a:buSzPts val="1150"/>
              <a:buFont typeface="Wingdings" panose="05000000000000000000" pitchFamily="2" charset="2"/>
              <a:buChar char=""/>
              <a:tabLst>
                <a:tab pos="1075055" algn="l"/>
              </a:tabLst>
            </a:pP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r>
              <a:rPr lang="en-US" sz="140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Advantages</a:t>
            </a:r>
            <a:r>
              <a:rPr lang="en-US" b="1" spc="-2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of</a:t>
            </a:r>
            <a:r>
              <a:rPr lang="en-US" b="1" spc="-2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proposed</a:t>
            </a:r>
            <a:r>
              <a:rPr lang="en-US" b="1" spc="-2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system</a:t>
            </a:r>
            <a:endParaRPr lang="en-IN" sz="1400" dirty="0">
              <a:effectLst/>
              <a:latin typeface="Times New Roman" panose="02020603050405020304" pitchFamily="18" charset="0"/>
              <a:ea typeface="Times New Roman" panose="02020603050405020304" pitchFamily="18" charset="0"/>
            </a:endParaRPr>
          </a:p>
          <a:p>
            <a:pPr>
              <a:spcBef>
                <a:spcPts val="55"/>
              </a:spcBef>
            </a:pPr>
            <a:r>
              <a:rPr lang="en-US"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1143000" marR="158115" lvl="2" indent="-228600">
              <a:lnSpc>
                <a:spcPct val="157000"/>
              </a:lnSpc>
              <a:spcAft>
                <a:spcPts val="0"/>
              </a:spcAft>
              <a:buSzPts val="1150"/>
              <a:buFont typeface="Wingdings" panose="05000000000000000000" pitchFamily="2" charset="2"/>
              <a:buChar char=""/>
              <a:tabLst>
                <a:tab pos="1042670"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By</a:t>
            </a:r>
            <a:r>
              <a:rPr lang="en-US" sz="1400" spc="18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replacing</a:t>
            </a:r>
            <a:r>
              <a:rPr lang="en-US" sz="1400" spc="19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all</a:t>
            </a:r>
            <a:r>
              <a:rPr lang="en-US" sz="1400" spc="16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18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manual</a:t>
            </a:r>
            <a:r>
              <a:rPr lang="en-US" sz="1400" spc="17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processes,</a:t>
            </a:r>
            <a:r>
              <a:rPr lang="en-US" sz="1400" spc="17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18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proposed</a:t>
            </a:r>
            <a:r>
              <a:rPr lang="en-US" sz="1400" spc="19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system</a:t>
            </a:r>
            <a:r>
              <a:rPr lang="en-US" sz="1400" spc="18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is</a:t>
            </a:r>
            <a:r>
              <a:rPr lang="en-US" sz="1400" spc="18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fully</a:t>
            </a:r>
            <a:r>
              <a:rPr lang="en-US" sz="1400" spc="18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online</a:t>
            </a:r>
            <a:r>
              <a:rPr lang="en-US" sz="1400" spc="-28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process.</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lvl="2" indent="-228600">
              <a:lnSpc>
                <a:spcPts val="1285"/>
              </a:lnSpc>
              <a:buSzPts val="1150"/>
              <a:buFont typeface="Wingdings" panose="05000000000000000000" pitchFamily="2" charset="2"/>
              <a:buChar char=""/>
              <a:tabLst>
                <a:tab pos="1042670"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proposed</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system</a:t>
            </a:r>
            <a:r>
              <a:rPr lang="en-US" sz="14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provides</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a:t>
            </a:r>
            <a:r>
              <a:rPr lang="en-US" sz="14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facility</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to</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book</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luxury</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Cruise</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ships</a:t>
            </a:r>
            <a:r>
              <a:rPr lang="en-US" sz="14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easily.</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lvl="2" indent="-228600">
              <a:spcBef>
                <a:spcPts val="765"/>
              </a:spcBef>
              <a:spcAft>
                <a:spcPts val="0"/>
              </a:spcAft>
              <a:buSzPts val="1150"/>
              <a:buFont typeface="Wingdings" panose="05000000000000000000" pitchFamily="2" charset="2"/>
              <a:buChar char=""/>
              <a:tabLst>
                <a:tab pos="1042670"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It</a:t>
            </a:r>
            <a:r>
              <a:rPr lang="en-US" sz="1400" spc="-5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is</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user</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friendly</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website.</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marR="154305" lvl="2" indent="-228600">
              <a:lnSpc>
                <a:spcPct val="155000"/>
              </a:lnSpc>
              <a:spcBef>
                <a:spcPts val="765"/>
              </a:spcBef>
              <a:spcAft>
                <a:spcPts val="0"/>
              </a:spcAft>
              <a:buSzPts val="1150"/>
              <a:buFont typeface="Wingdings" panose="05000000000000000000" pitchFamily="2" charset="2"/>
              <a:buChar char=""/>
              <a:tabLst>
                <a:tab pos="1042670"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Users</a:t>
            </a:r>
            <a:r>
              <a:rPr lang="en-US" sz="1400" spc="1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can</a:t>
            </a:r>
            <a:r>
              <a:rPr lang="en-US" sz="1400" spc="15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simply</a:t>
            </a:r>
            <a:r>
              <a:rPr lang="en-US" sz="1400" spc="15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view</a:t>
            </a:r>
            <a:r>
              <a:rPr lang="en-US" sz="1400" spc="1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14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packages</a:t>
            </a:r>
            <a:r>
              <a:rPr lang="en-US" sz="1400" spc="18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by</a:t>
            </a:r>
            <a:r>
              <a:rPr lang="en-US" sz="1400" spc="15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checking</a:t>
            </a:r>
            <a:r>
              <a:rPr lang="en-US" sz="1400" spc="15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14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available</a:t>
            </a:r>
            <a:r>
              <a:rPr lang="en-US" sz="1400" spc="15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dates</a:t>
            </a:r>
            <a:r>
              <a:rPr lang="en-US" sz="1400" spc="1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which</a:t>
            </a:r>
            <a:r>
              <a:rPr lang="en-US" sz="1400" spc="-28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customers</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prefer</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and</a:t>
            </a:r>
            <a:r>
              <a:rPr lang="en-US" sz="14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can</a:t>
            </a:r>
            <a:r>
              <a:rPr lang="en-US" sz="1400" spc="-1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cancel</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packages</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if</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there</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is</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any</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inconvenience.</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marL="1143000" lvl="2" indent="-228600">
              <a:spcBef>
                <a:spcPts val="5"/>
              </a:spcBef>
              <a:spcAft>
                <a:spcPts val="0"/>
              </a:spcAft>
              <a:buSzPts val="1150"/>
              <a:buFont typeface="Wingdings" panose="05000000000000000000" pitchFamily="2" charset="2"/>
              <a:buChar char=""/>
              <a:tabLst>
                <a:tab pos="1042670" algn="l"/>
              </a:tabLst>
            </a:pPr>
            <a:r>
              <a:rPr lang="en-US" sz="1400" dirty="0">
                <a:effectLst/>
                <a:latin typeface="Times New Roman" panose="02020603050405020304" pitchFamily="18" charset="0"/>
                <a:ea typeface="Wingdings" panose="05000000000000000000" pitchFamily="2" charset="2"/>
                <a:cs typeface="Wingdings" panose="05000000000000000000" pitchFamily="2" charset="2"/>
              </a:rPr>
              <a:t>Operator</a:t>
            </a:r>
            <a:r>
              <a:rPr lang="en-US" sz="1400" spc="-4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can</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add</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new</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packages</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and</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rates</a:t>
            </a:r>
            <a:r>
              <a:rPr lang="en-US" sz="1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based</a:t>
            </a:r>
            <a:r>
              <a:rPr lang="en-US" sz="1400" spc="-20"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on</a:t>
            </a:r>
            <a:r>
              <a:rPr lang="en-US" sz="1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his</a:t>
            </a:r>
            <a:r>
              <a:rPr lang="en-US" sz="1400" spc="-35" dirty="0">
                <a:effectLst/>
                <a:latin typeface="Times New Roman" panose="02020603050405020304" pitchFamily="18" charset="0"/>
                <a:ea typeface="Wingdings" panose="05000000000000000000" pitchFamily="2" charset="2"/>
                <a:cs typeface="Wingdings" panose="05000000000000000000" pitchFamily="2" charset="2"/>
              </a:rPr>
              <a:t> </a:t>
            </a:r>
            <a:r>
              <a:rPr lang="en-US" sz="1400" dirty="0">
                <a:effectLst/>
                <a:latin typeface="Times New Roman" panose="02020603050405020304" pitchFamily="18" charset="0"/>
                <a:ea typeface="Wingdings" panose="05000000000000000000" pitchFamily="2" charset="2"/>
                <a:cs typeface="Wingdings" panose="05000000000000000000" pitchFamily="2" charset="2"/>
              </a:rPr>
              <a:t>business.</a:t>
            </a:r>
            <a:endParaRPr lang="en-IN" sz="1400" dirty="0">
              <a:effectLst/>
              <a:latin typeface="Times New Roman" panose="02020603050405020304" pitchFamily="18" charset="0"/>
              <a:ea typeface="Wingdings" panose="05000000000000000000" pitchFamily="2" charset="2"/>
              <a:cs typeface="Wingdings" panose="05000000000000000000" pitchFamily="2" charset="2"/>
            </a:endParaRPr>
          </a:p>
          <a:p>
            <a:pPr>
              <a:spcBef>
                <a:spcPts val="45"/>
              </a:spcBef>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9135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F16D0E0-0EEF-4F09-A72C-116384A1FC93}"/>
              </a:ext>
            </a:extLst>
          </p:cNvPr>
          <p:cNvPicPr>
            <a:picLocks noGrp="1" noChangeAspect="1"/>
          </p:cNvPicPr>
          <p:nvPr>
            <p:ph idx="4294967295"/>
          </p:nvPr>
        </p:nvPicPr>
        <p:blipFill>
          <a:blip r:embed="rId2"/>
          <a:stretch>
            <a:fillRect/>
          </a:stretch>
        </p:blipFill>
        <p:spPr>
          <a:xfrm>
            <a:off x="0" y="0"/>
            <a:ext cx="6096000" cy="6858000"/>
          </a:xfrm>
        </p:spPr>
      </p:pic>
      <p:sp>
        <p:nvSpPr>
          <p:cNvPr id="2" name="Title 1">
            <a:extLst>
              <a:ext uri="{FF2B5EF4-FFF2-40B4-BE49-F238E27FC236}">
                <a16:creationId xmlns:a16="http://schemas.microsoft.com/office/drawing/2014/main" id="{51231F72-41EA-405A-9278-12EEEEFA7909}"/>
              </a:ext>
            </a:extLst>
          </p:cNvPr>
          <p:cNvSpPr>
            <a:spLocks noGrp="1"/>
          </p:cNvSpPr>
          <p:nvPr>
            <p:ph type="title" idx="4294967295"/>
          </p:nvPr>
        </p:nvSpPr>
        <p:spPr>
          <a:xfrm>
            <a:off x="804862" y="171768"/>
            <a:ext cx="4486275" cy="1141412"/>
          </a:xfrm>
          <a:solidFill>
            <a:srgbClr val="FFFFFF">
              <a:alpha val="0"/>
            </a:srgbClr>
          </a:solidFill>
          <a:ln>
            <a:noFill/>
          </a:ln>
        </p:spPr>
        <p:txBody>
          <a:bodyPr>
            <a:normAutofit/>
          </a:bodyPr>
          <a:lstStyle/>
          <a:p>
            <a:r>
              <a:rPr lang="en-US" sz="3200" b="1" dirty="0">
                <a:solidFill>
                  <a:schemeClr val="accent1">
                    <a:lumMod val="60000"/>
                    <a:lumOff val="40000"/>
                  </a:schemeClr>
                </a:solidFill>
              </a:rPr>
              <a:t>FRONT END</a:t>
            </a:r>
            <a:endParaRPr lang="en-IN" sz="3200" b="1" dirty="0">
              <a:solidFill>
                <a:schemeClr val="accent1">
                  <a:lumMod val="60000"/>
                  <a:lumOff val="40000"/>
                </a:schemeClr>
              </a:solidFill>
            </a:endParaRPr>
          </a:p>
        </p:txBody>
      </p:sp>
      <p:sp>
        <p:nvSpPr>
          <p:cNvPr id="12" name="TextBox 11">
            <a:extLst>
              <a:ext uri="{FF2B5EF4-FFF2-40B4-BE49-F238E27FC236}">
                <a16:creationId xmlns:a16="http://schemas.microsoft.com/office/drawing/2014/main" id="{11F6DD88-0263-4861-BAE4-93EAC7BB0AFC}"/>
              </a:ext>
            </a:extLst>
          </p:cNvPr>
          <p:cNvSpPr txBox="1"/>
          <p:nvPr/>
        </p:nvSpPr>
        <p:spPr>
          <a:xfrm>
            <a:off x="6095999" y="71975"/>
            <a:ext cx="6096001" cy="3409716"/>
          </a:xfrm>
          <a:prstGeom prst="rect">
            <a:avLst/>
          </a:prstGeom>
          <a:noFill/>
        </p:spPr>
        <p:txBody>
          <a:bodyPr wrap="square">
            <a:spAutoFit/>
          </a:bodyPr>
          <a:lstStyle/>
          <a:p>
            <a:pPr marL="127000" marR="142875" indent="585470" algn="just">
              <a:lnSpc>
                <a:spcPct val="156000"/>
              </a:lnSpc>
            </a:pPr>
            <a:r>
              <a:rPr lang="en-US" sz="1200" b="1" dirty="0">
                <a:effectLst/>
                <a:latin typeface="Times New Roman" panose="02020603050405020304" pitchFamily="18" charset="0"/>
                <a:ea typeface="Times New Roman" panose="02020603050405020304" pitchFamily="18" charset="0"/>
              </a:rPr>
              <a:t>HTML</a:t>
            </a:r>
            <a:r>
              <a:rPr lang="en-IN" sz="1200" b="1" dirty="0">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 </a:t>
            </a:r>
            <a:r>
              <a:rPr lang="en-US" sz="1050" b="1" dirty="0" err="1">
                <a:effectLst/>
                <a:latin typeface="Times New Roman" panose="02020603050405020304" pitchFamily="18" charset="0"/>
                <a:ea typeface="Times New Roman" panose="02020603050405020304" pitchFamily="18" charset="0"/>
              </a:rPr>
              <a:t>HyperText</a:t>
            </a:r>
            <a:r>
              <a:rPr lang="en-US" sz="1050" b="1" dirty="0">
                <a:effectLst/>
                <a:latin typeface="Times New Roman" panose="02020603050405020304" pitchFamily="18" charset="0"/>
                <a:ea typeface="Times New Roman" panose="02020603050405020304" pitchFamily="18" charset="0"/>
              </a:rPr>
              <a:t> Markup Language</a:t>
            </a:r>
            <a:r>
              <a:rPr lang="en-US" sz="1050" dirty="0">
                <a:effectLst/>
                <a:latin typeface="Times New Roman" panose="02020603050405020304" pitchFamily="18" charset="0"/>
                <a:ea typeface="Times New Roman" panose="02020603050405020304" pitchFamily="18" charset="0"/>
              </a:rPr>
              <a:t>, or </a:t>
            </a:r>
            <a:r>
              <a:rPr lang="en-US" sz="1050" b="1" dirty="0">
                <a:effectLst/>
                <a:latin typeface="Times New Roman" panose="02020603050405020304" pitchFamily="18" charset="0"/>
                <a:ea typeface="Times New Roman" panose="02020603050405020304" pitchFamily="18" charset="0"/>
              </a:rPr>
              <a:t>HTML </a:t>
            </a:r>
            <a:r>
              <a:rPr lang="en-US" sz="1050" dirty="0">
                <a:effectLst/>
                <a:latin typeface="Times New Roman" panose="02020603050405020304" pitchFamily="18" charset="0"/>
                <a:ea typeface="Times New Roman" panose="02020603050405020304" pitchFamily="18" charset="0"/>
              </a:rPr>
              <a:t>is the standard </a:t>
            </a:r>
            <a:r>
              <a:rPr lang="en-US" sz="1050" u="none" strike="noStrike" dirty="0">
                <a:effectLst/>
                <a:latin typeface="Times New Roman" panose="02020603050405020304" pitchFamily="18" charset="0"/>
                <a:ea typeface="Times New Roman" panose="02020603050405020304" pitchFamily="18" charset="0"/>
                <a:hlinkClick r:id="rId3"/>
              </a:rPr>
              <a:t>markup language </a:t>
            </a:r>
            <a:r>
              <a:rPr lang="en-US" sz="1050" dirty="0">
                <a:effectLst/>
                <a:latin typeface="Times New Roman" panose="02020603050405020304" pitchFamily="18" charset="0"/>
                <a:ea typeface="Times New Roman" panose="02020603050405020304" pitchFamily="18" charset="0"/>
              </a:rPr>
              <a:t>for</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documents</a:t>
            </a:r>
            <a:r>
              <a:rPr lang="en-US" sz="1050" spc="-4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designed</a:t>
            </a:r>
            <a:r>
              <a:rPr lang="en-US" sz="1050" spc="-2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to</a:t>
            </a:r>
            <a:r>
              <a:rPr lang="en-US" sz="1050" spc="-2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be</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displayed</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in</a:t>
            </a:r>
            <a:r>
              <a:rPr lang="en-US" sz="1050" spc="-2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a:t>
            </a:r>
            <a:r>
              <a:rPr lang="en-US" sz="1050" spc="15"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4"/>
              </a:rPr>
              <a:t>web</a:t>
            </a:r>
            <a:r>
              <a:rPr lang="en-US" sz="1050" u="none" strike="noStrike" spc="-20" dirty="0">
                <a:effectLst/>
                <a:latin typeface="Times New Roman" panose="02020603050405020304" pitchFamily="18" charset="0"/>
                <a:ea typeface="Times New Roman" panose="02020603050405020304" pitchFamily="18" charset="0"/>
                <a:hlinkClick r:id="rId4"/>
              </a:rPr>
              <a:t> </a:t>
            </a:r>
            <a:r>
              <a:rPr lang="en-US" sz="1050" u="none" strike="noStrike" dirty="0">
                <a:effectLst/>
                <a:latin typeface="Times New Roman" panose="02020603050405020304" pitchFamily="18" charset="0"/>
                <a:ea typeface="Times New Roman" panose="02020603050405020304" pitchFamily="18" charset="0"/>
                <a:hlinkClick r:id="rId4"/>
              </a:rPr>
              <a:t>browser.</a:t>
            </a:r>
            <a:r>
              <a:rPr lang="en-US" sz="1050" u="none" strike="noStrike" spc="-30" dirty="0">
                <a:effectLst/>
                <a:latin typeface="Times New Roman" panose="02020603050405020304" pitchFamily="18" charset="0"/>
                <a:ea typeface="Times New Roman" panose="02020603050405020304" pitchFamily="18" charset="0"/>
                <a:hlinkClick r:id="rId4"/>
              </a:rPr>
              <a:t> </a:t>
            </a:r>
            <a:r>
              <a:rPr lang="en-US" sz="1050" dirty="0">
                <a:effectLst/>
                <a:latin typeface="Times New Roman" panose="02020603050405020304" pitchFamily="18" charset="0"/>
                <a:ea typeface="Times New Roman" panose="02020603050405020304" pitchFamily="18" charset="0"/>
              </a:rPr>
              <a:t>It</a:t>
            </a:r>
            <a:r>
              <a:rPr lang="en-US" sz="1050" spc="-1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can</a:t>
            </a:r>
            <a:r>
              <a:rPr lang="en-US" sz="1050" spc="-2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be</a:t>
            </a:r>
            <a:r>
              <a:rPr lang="en-US" sz="1050" spc="-3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assisted</a:t>
            </a:r>
            <a:r>
              <a:rPr lang="en-US" sz="1050" spc="-2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by</a:t>
            </a:r>
            <a:r>
              <a:rPr lang="en-US" sz="1050" spc="1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technologies</a:t>
            </a:r>
            <a:r>
              <a:rPr lang="en-US" sz="1050" spc="-3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such</a:t>
            </a:r>
            <a:r>
              <a:rPr lang="en-US" sz="1050" spc="-29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as</a:t>
            </a:r>
            <a:r>
              <a:rPr lang="en-US" sz="1050" spc="-20"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5"/>
              </a:rPr>
              <a:t>Cascading</a:t>
            </a:r>
            <a:r>
              <a:rPr lang="en-US" sz="1050" u="none" strike="noStrike" spc="-10" dirty="0">
                <a:effectLst/>
                <a:latin typeface="Times New Roman" panose="02020603050405020304" pitchFamily="18" charset="0"/>
                <a:ea typeface="Times New Roman" panose="02020603050405020304" pitchFamily="18" charset="0"/>
                <a:hlinkClick r:id="rId5"/>
              </a:rPr>
              <a:t> </a:t>
            </a:r>
            <a:r>
              <a:rPr lang="en-US" sz="1050" u="none" strike="noStrike" dirty="0">
                <a:effectLst/>
                <a:latin typeface="Times New Roman" panose="02020603050405020304" pitchFamily="18" charset="0"/>
                <a:ea typeface="Times New Roman" panose="02020603050405020304" pitchFamily="18" charset="0"/>
                <a:hlinkClick r:id="rId5"/>
              </a:rPr>
              <a:t>Style Sheets</a:t>
            </a:r>
            <a:r>
              <a:rPr lang="en-US" sz="1050" u="none" strike="noStrike" spc="-10" dirty="0">
                <a:effectLst/>
                <a:latin typeface="Times New Roman" panose="02020603050405020304" pitchFamily="18" charset="0"/>
                <a:ea typeface="Times New Roman" panose="02020603050405020304" pitchFamily="18" charset="0"/>
                <a:hlinkClick r:id="rId5"/>
              </a:rPr>
              <a:t> </a:t>
            </a:r>
            <a:r>
              <a:rPr lang="en-US" sz="1050" dirty="0">
                <a:effectLst/>
                <a:latin typeface="Times New Roman" panose="02020603050405020304" pitchFamily="18" charset="0"/>
                <a:ea typeface="Times New Roman" panose="02020603050405020304" pitchFamily="18" charset="0"/>
              </a:rPr>
              <a:t>(CSS)</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and </a:t>
            </a:r>
            <a:r>
              <a:rPr lang="en-US" sz="1050" u="none" strike="noStrike" dirty="0">
                <a:effectLst/>
                <a:latin typeface="Times New Roman" panose="02020603050405020304" pitchFamily="18" charset="0"/>
                <a:ea typeface="Times New Roman" panose="02020603050405020304" pitchFamily="18" charset="0"/>
                <a:hlinkClick r:id="rId6"/>
              </a:rPr>
              <a:t>scripting</a:t>
            </a:r>
            <a:r>
              <a:rPr lang="en-US" sz="1050" u="none" strike="noStrike" spc="-5" dirty="0">
                <a:effectLst/>
                <a:latin typeface="Times New Roman" panose="02020603050405020304" pitchFamily="18" charset="0"/>
                <a:ea typeface="Times New Roman" panose="02020603050405020304" pitchFamily="18" charset="0"/>
                <a:hlinkClick r:id="rId6"/>
              </a:rPr>
              <a:t> </a:t>
            </a:r>
            <a:r>
              <a:rPr lang="en-US" sz="1050" u="none" strike="noStrike" dirty="0">
                <a:effectLst/>
                <a:latin typeface="Times New Roman" panose="02020603050405020304" pitchFamily="18" charset="0"/>
                <a:ea typeface="Times New Roman" panose="02020603050405020304" pitchFamily="18" charset="0"/>
                <a:hlinkClick r:id="rId6"/>
              </a:rPr>
              <a:t>languages </a:t>
            </a:r>
            <a:r>
              <a:rPr lang="en-US" sz="1050" dirty="0">
                <a:effectLst/>
                <a:latin typeface="Times New Roman" panose="02020603050405020304" pitchFamily="18" charset="0"/>
                <a:ea typeface="Times New Roman" panose="02020603050405020304" pitchFamily="18" charset="0"/>
              </a:rPr>
              <a:t>such</a:t>
            </a:r>
            <a:r>
              <a:rPr lang="en-US" sz="1050" spc="-1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as</a:t>
            </a:r>
            <a:r>
              <a:rPr lang="en-US" sz="1050" spc="-10"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7"/>
              </a:rPr>
              <a:t>JavaScript</a:t>
            </a:r>
            <a:r>
              <a:rPr lang="en-US" sz="1050" dirty="0">
                <a:effectLst/>
                <a:latin typeface="Times New Roman" panose="02020603050405020304" pitchFamily="18" charset="0"/>
                <a:ea typeface="Times New Roman" panose="02020603050405020304" pitchFamily="18" charset="0"/>
              </a:rPr>
              <a:t>.</a:t>
            </a:r>
            <a:r>
              <a:rPr lang="en-IN" sz="1050" dirty="0">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4"/>
              </a:rPr>
              <a:t>Web browsers </a:t>
            </a:r>
            <a:r>
              <a:rPr lang="en-US" sz="1050" dirty="0">
                <a:effectLst/>
                <a:latin typeface="Times New Roman" panose="02020603050405020304" pitchFamily="18" charset="0"/>
                <a:ea typeface="Times New Roman" panose="02020603050405020304" pitchFamily="18" charset="0"/>
              </a:rPr>
              <a:t>receive HTML documents</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from</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 </a:t>
            </a:r>
            <a:r>
              <a:rPr lang="en-US" sz="1050" u="none" strike="noStrike" dirty="0">
                <a:effectLst/>
                <a:latin typeface="Times New Roman" panose="02020603050405020304" pitchFamily="18" charset="0"/>
                <a:ea typeface="Times New Roman" panose="02020603050405020304" pitchFamily="18" charset="0"/>
                <a:hlinkClick r:id="rId8"/>
              </a:rPr>
              <a:t>web</a:t>
            </a:r>
            <a:r>
              <a:rPr lang="en-US" sz="1050" u="none" strike="noStrike" spc="5" dirty="0">
                <a:effectLst/>
                <a:latin typeface="Times New Roman" panose="02020603050405020304" pitchFamily="18" charset="0"/>
                <a:ea typeface="Times New Roman" panose="02020603050405020304" pitchFamily="18" charset="0"/>
                <a:hlinkClick r:id="rId8"/>
              </a:rPr>
              <a:t> </a:t>
            </a:r>
            <a:r>
              <a:rPr lang="en-US" sz="1050" u="none" strike="noStrike" dirty="0">
                <a:effectLst/>
                <a:latin typeface="Times New Roman" panose="02020603050405020304" pitchFamily="18" charset="0"/>
                <a:ea typeface="Times New Roman" panose="02020603050405020304" pitchFamily="18" charset="0"/>
                <a:hlinkClick r:id="rId8"/>
              </a:rPr>
              <a:t>server </a:t>
            </a:r>
            <a:r>
              <a:rPr lang="en-US" sz="1050" dirty="0">
                <a:effectLst/>
                <a:latin typeface="Times New Roman" panose="02020603050405020304" pitchFamily="18" charset="0"/>
                <a:ea typeface="Times New Roman" panose="02020603050405020304" pitchFamily="18" charset="0"/>
              </a:rPr>
              <a:t>or  from  local  storage and</a:t>
            </a:r>
            <a:r>
              <a:rPr lang="en-US" sz="1050" spc="5"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9"/>
              </a:rPr>
              <a:t>render</a:t>
            </a:r>
            <a:r>
              <a:rPr lang="en-US" sz="1050" u="none" strike="noStrike" spc="-50" dirty="0">
                <a:effectLst/>
                <a:latin typeface="Times New Roman" panose="02020603050405020304" pitchFamily="18" charset="0"/>
                <a:ea typeface="Times New Roman" panose="02020603050405020304" pitchFamily="18" charset="0"/>
                <a:hlinkClick r:id="rId9"/>
              </a:rPr>
              <a:t> </a:t>
            </a:r>
            <a:r>
              <a:rPr lang="en-US" sz="1050" dirty="0">
                <a:effectLst/>
                <a:latin typeface="Times New Roman" panose="02020603050405020304" pitchFamily="18" charset="0"/>
                <a:ea typeface="Times New Roman" panose="02020603050405020304" pitchFamily="18" charset="0"/>
              </a:rPr>
              <a:t>the</a:t>
            </a:r>
            <a:r>
              <a:rPr lang="en-US" sz="1050" spc="-7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documents</a:t>
            </a:r>
            <a:r>
              <a:rPr lang="en-US" sz="1050" spc="-5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into</a:t>
            </a:r>
            <a:r>
              <a:rPr lang="en-US" sz="1050" spc="-4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multimedia</a:t>
            </a:r>
            <a:r>
              <a:rPr lang="en-US" sz="1050" spc="-4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web</a:t>
            </a:r>
            <a:r>
              <a:rPr lang="en-US" sz="1050" spc="-3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pages.</a:t>
            </a:r>
            <a:r>
              <a:rPr lang="en-US" sz="1050" spc="-6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HTML</a:t>
            </a:r>
            <a:r>
              <a:rPr lang="en-US" sz="1050" spc="-6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describes</a:t>
            </a:r>
            <a:r>
              <a:rPr lang="en-US" sz="1050" spc="-5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a:t>
            </a:r>
            <a:r>
              <a:rPr lang="en-US" sz="1050" spc="-4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structure</a:t>
            </a:r>
            <a:r>
              <a:rPr lang="en-US" sz="1050" spc="-4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of</a:t>
            </a:r>
            <a:r>
              <a:rPr lang="en-US" sz="1050" spc="-5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a:t>
            </a:r>
            <a:r>
              <a:rPr lang="en-US" sz="1050" spc="20"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10"/>
              </a:rPr>
              <a:t>webpage</a:t>
            </a:r>
            <a:r>
              <a:rPr lang="en-US" sz="1050" spc="-290" dirty="0">
                <a:effectLst/>
                <a:latin typeface="Times New Roman" panose="02020603050405020304" pitchFamily="18" charset="0"/>
                <a:ea typeface="Times New Roman" panose="02020603050405020304" pitchFamily="18" charset="0"/>
              </a:rPr>
              <a:t> </a:t>
            </a:r>
            <a:r>
              <a:rPr lang="en-US" sz="1050" u="none" strike="noStrike" dirty="0">
                <a:effectLst/>
                <a:latin typeface="Times New Roman" panose="02020603050405020304" pitchFamily="18" charset="0"/>
                <a:ea typeface="Times New Roman" panose="02020603050405020304" pitchFamily="18" charset="0"/>
                <a:hlinkClick r:id="rId11"/>
              </a:rPr>
              <a:t>semantically</a:t>
            </a:r>
            <a:r>
              <a:rPr lang="en-US" sz="1050" u="none" strike="noStrike" spc="-5" dirty="0">
                <a:effectLst/>
                <a:latin typeface="Times New Roman" panose="02020603050405020304" pitchFamily="18" charset="0"/>
                <a:ea typeface="Times New Roman" panose="02020603050405020304" pitchFamily="18" charset="0"/>
                <a:hlinkClick r:id="rId11"/>
              </a:rPr>
              <a:t> </a:t>
            </a:r>
            <a:r>
              <a:rPr lang="en-US" sz="1050" dirty="0">
                <a:effectLst/>
                <a:latin typeface="Times New Roman" panose="02020603050405020304" pitchFamily="18" charset="0"/>
                <a:ea typeface="Times New Roman" panose="02020603050405020304" pitchFamily="18" charset="0"/>
              </a:rPr>
              <a:t>and</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originally</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included</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cues</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for</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appearance</a:t>
            </a:r>
            <a:r>
              <a:rPr lang="en-US" sz="1050" spc="-4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of</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a:t>
            </a:r>
            <a:r>
              <a:rPr lang="en-US" sz="1050" spc="-1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document.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12"/>
              </a:rPr>
              <a:t>HTML elements </a:t>
            </a:r>
            <a:r>
              <a:rPr lang="en-US" sz="1050" dirty="0">
                <a:effectLst/>
                <a:latin typeface="Times New Roman" panose="02020603050405020304" pitchFamily="18" charset="0"/>
                <a:ea typeface="Times New Roman" panose="02020603050405020304" pitchFamily="18" charset="0"/>
              </a:rPr>
              <a:t>are the building blocks of HTML pages. With HTML constructs,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13"/>
              </a:rPr>
              <a:t>images </a:t>
            </a:r>
            <a:r>
              <a:rPr lang="en-US" sz="1050" dirty="0">
                <a:effectLst/>
                <a:latin typeface="Times New Roman" panose="02020603050405020304" pitchFamily="18" charset="0"/>
                <a:ea typeface="Times New Roman" panose="02020603050405020304" pitchFamily="18" charset="0"/>
              </a:rPr>
              <a:t>and</a:t>
            </a:r>
            <a:r>
              <a:rPr lang="en-US" sz="1050" spc="-29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other objects such as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14"/>
              </a:rPr>
              <a:t>interactive forms </a:t>
            </a:r>
            <a:r>
              <a:rPr lang="en-US" sz="1050" dirty="0">
                <a:effectLst/>
                <a:latin typeface="Times New Roman" panose="02020603050405020304" pitchFamily="18" charset="0"/>
                <a:ea typeface="Times New Roman" panose="02020603050405020304" pitchFamily="18" charset="0"/>
              </a:rPr>
              <a:t>may be embedded into the rendered page. HTML can embed programs written in a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6"/>
              </a:rPr>
              <a:t>scripting language </a:t>
            </a:r>
            <a:r>
              <a:rPr lang="en-US" sz="1050" dirty="0">
                <a:effectLst/>
                <a:latin typeface="Times New Roman" panose="02020603050405020304" pitchFamily="18" charset="0"/>
                <a:ea typeface="Times New Roman" panose="02020603050405020304" pitchFamily="18" charset="0"/>
              </a:rPr>
              <a:t>such as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7"/>
              </a:rPr>
              <a:t>JavaScript</a:t>
            </a:r>
            <a:r>
              <a:rPr lang="en-US" sz="1050" dirty="0">
                <a:effectLst/>
                <a:latin typeface="Times New Roman" panose="02020603050405020304" pitchFamily="18" charset="0"/>
                <a:ea typeface="Times New Roman" panose="02020603050405020304" pitchFamily="18" charset="0"/>
              </a:rPr>
              <a:t>, which affects</a:t>
            </a:r>
            <a:r>
              <a:rPr lang="en-US" sz="1050" spc="-29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 behavior and content of web pages. Inclusion of CSS defines the look and layout of content.</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15"/>
              </a:rPr>
              <a:t>World Wide Web Consortium</a:t>
            </a:r>
            <a:r>
              <a:rPr lang="en-US" sz="1050" dirty="0">
                <a:effectLst/>
                <a:latin typeface="Times New Roman" panose="02020603050405020304" pitchFamily="18" charset="0"/>
                <a:ea typeface="Times New Roman" panose="02020603050405020304" pitchFamily="18" charset="0"/>
              </a:rPr>
              <a:t> (W3C), former maintainer of the HTML and current</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maintainer of the CSS standards, has encouraged the use of CSS over explicit presentational</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HTML since 1997. A form of HTML, known as </a:t>
            </a:r>
            <a:r>
              <a:rPr lang="en-US" sz="1050" u="none" strike="noStrike" dirty="0">
                <a:solidFill>
                  <a:srgbClr val="0000FF"/>
                </a:solidFill>
                <a:effectLst/>
                <a:latin typeface="Times New Roman" panose="02020603050405020304" pitchFamily="18" charset="0"/>
                <a:ea typeface="Times New Roman" panose="02020603050405020304" pitchFamily="18" charset="0"/>
                <a:hlinkClick r:id="rId16"/>
              </a:rPr>
              <a:t>HTML5, </a:t>
            </a:r>
            <a:r>
              <a:rPr lang="en-US" sz="1050" dirty="0">
                <a:effectLst/>
                <a:latin typeface="Times New Roman" panose="02020603050405020304" pitchFamily="18" charset="0"/>
                <a:ea typeface="Times New Roman" panose="02020603050405020304" pitchFamily="18" charset="0"/>
              </a:rPr>
              <a:t>is used to display video and audio,</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primarily</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using</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the	element,</a:t>
            </a:r>
            <a:r>
              <a:rPr lang="en-US" sz="1050" spc="-2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in</a:t>
            </a:r>
            <a:r>
              <a:rPr lang="en-US" sz="1050" spc="-5"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collaboration</a:t>
            </a:r>
            <a:r>
              <a:rPr lang="en-US" sz="1050" spc="10" dirty="0">
                <a:effectLst/>
                <a:latin typeface="Times New Roman" panose="02020603050405020304" pitchFamily="18" charset="0"/>
                <a:ea typeface="Times New Roman" panose="02020603050405020304" pitchFamily="18" charset="0"/>
              </a:rPr>
              <a:t> </a:t>
            </a:r>
            <a:r>
              <a:rPr lang="en-US" sz="1050" dirty="0">
                <a:effectLst/>
                <a:latin typeface="Times New Roman" panose="02020603050405020304" pitchFamily="18" charset="0"/>
                <a:ea typeface="Times New Roman" panose="02020603050405020304" pitchFamily="18" charset="0"/>
              </a:rPr>
              <a:t>with </a:t>
            </a:r>
            <a:r>
              <a:rPr lang="en-US" sz="1050" dirty="0" err="1">
                <a:effectLst/>
                <a:latin typeface="Times New Roman" panose="02020603050405020304" pitchFamily="18" charset="0"/>
                <a:ea typeface="Times New Roman" panose="02020603050405020304" pitchFamily="18" charset="0"/>
              </a:rPr>
              <a:t>javascript</a:t>
            </a:r>
            <a:endParaRPr lang="en-IN" sz="105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5E81FE8-D534-4DFB-85E7-D793A25A037B}"/>
              </a:ext>
            </a:extLst>
          </p:cNvPr>
          <p:cNvSpPr txBox="1"/>
          <p:nvPr/>
        </p:nvSpPr>
        <p:spPr>
          <a:xfrm>
            <a:off x="6095998" y="3481691"/>
            <a:ext cx="6096000" cy="3376309"/>
          </a:xfrm>
          <a:prstGeom prst="rect">
            <a:avLst/>
          </a:prstGeom>
          <a:noFill/>
        </p:spPr>
        <p:txBody>
          <a:bodyPr wrap="square">
            <a:spAutoFit/>
          </a:bodyPr>
          <a:lstStyle/>
          <a:p>
            <a:r>
              <a:rPr lang="en-US" sz="1050" dirty="0"/>
              <a:t>                </a:t>
            </a:r>
            <a:r>
              <a:rPr lang="en-US" sz="1200" b="1" dirty="0"/>
              <a:t>NODE JS</a:t>
            </a:r>
          </a:p>
          <a:p>
            <a:pPr>
              <a:lnSpc>
                <a:spcPct val="150000"/>
              </a:lnSpc>
            </a:pPr>
            <a:r>
              <a:rPr lang="en-US" sz="1050" dirty="0"/>
              <a:t> Node </a:t>
            </a:r>
            <a:r>
              <a:rPr lang="en-US" sz="1050" dirty="0" err="1"/>
              <a:t>js</a:t>
            </a:r>
            <a:r>
              <a:rPr lang="en-US" sz="1050" dirty="0"/>
              <a:t> is an open-source, cross-platform, back-end JavaScript runtime environment that runs on the V8 engine and executes JavaScript code outside a web browser. Node.js lets developers use JavaScript to write command line tools and for server-side scripting—running scripts server-side to produce dynamic web page content before the page is sent to the user's web browser. Consequently, Node.js represents a "JavaScript everywhere" paradigm, unifying web-application development around a single programming language, rather than different languages for server-side and client-side scripts. Though .</a:t>
            </a:r>
            <a:r>
              <a:rPr lang="en-US" sz="1050" dirty="0" err="1"/>
              <a:t>js</a:t>
            </a:r>
            <a:r>
              <a:rPr lang="en-US" sz="1050" dirty="0"/>
              <a:t> is the standard filename extension for JavaScript code, the name "Node.js" does not refer to a particular file in this context and is merely the name of the product. Node.js has an event-driven architecture capable of asynchronous I/O. These design choices aim to optimize throughput and scalability in web applications with many input/output operations, as well as for real-time Web applications (e.g., real-time communication programs and browser games). The Node.js distributed development project was previously governed by the Node.js Foundation, and has now merged with the JS Foundation to form the </a:t>
            </a:r>
            <a:r>
              <a:rPr lang="en-US" sz="1050" dirty="0" err="1"/>
              <a:t>OpenJS</a:t>
            </a:r>
            <a:r>
              <a:rPr lang="en-US" sz="1050" dirty="0"/>
              <a:t> Foundation, which is facilitated by the Linux Foundation's Collaborative Projects program.</a:t>
            </a:r>
            <a:endParaRPr lang="en-IN" sz="1050" dirty="0"/>
          </a:p>
        </p:txBody>
      </p:sp>
    </p:spTree>
    <p:extLst>
      <p:ext uri="{BB962C8B-B14F-4D97-AF65-F5344CB8AC3E}">
        <p14:creationId xmlns:p14="http://schemas.microsoft.com/office/powerpoint/2010/main" val="263836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9515ED81-3601-4F0F-8159-3E0352C49FC3}"/>
              </a:ext>
            </a:extLst>
          </p:cNvPr>
          <p:cNvPicPr>
            <a:picLocks noGrp="1" noChangeAspect="1"/>
          </p:cNvPicPr>
          <p:nvPr>
            <p:ph idx="4294967295"/>
          </p:nvPr>
        </p:nvPicPr>
        <p:blipFill>
          <a:blip r:embed="rId2"/>
          <a:stretch>
            <a:fillRect/>
          </a:stretch>
        </p:blipFill>
        <p:spPr>
          <a:xfrm>
            <a:off x="0" y="0"/>
            <a:ext cx="6096000" cy="6858000"/>
          </a:xfrm>
        </p:spPr>
      </p:pic>
      <p:sp>
        <p:nvSpPr>
          <p:cNvPr id="2" name="Title 1">
            <a:extLst>
              <a:ext uri="{FF2B5EF4-FFF2-40B4-BE49-F238E27FC236}">
                <a16:creationId xmlns:a16="http://schemas.microsoft.com/office/drawing/2014/main" id="{8B7732B1-F8FA-4204-AD38-63995E9D1AC7}"/>
              </a:ext>
            </a:extLst>
          </p:cNvPr>
          <p:cNvSpPr>
            <a:spLocks noGrp="1"/>
          </p:cNvSpPr>
          <p:nvPr>
            <p:ph type="title" idx="4294967295"/>
          </p:nvPr>
        </p:nvSpPr>
        <p:spPr>
          <a:xfrm>
            <a:off x="547687" y="142875"/>
            <a:ext cx="5000625" cy="1141413"/>
          </a:xfrm>
          <a:solidFill>
            <a:srgbClr val="FFFFFF">
              <a:alpha val="0"/>
            </a:srgbClr>
          </a:solidFill>
          <a:ln>
            <a:noFill/>
          </a:ln>
        </p:spPr>
        <p:txBody>
          <a:bodyPr>
            <a:normAutofit/>
          </a:bodyPr>
          <a:lstStyle/>
          <a:p>
            <a:r>
              <a:rPr lang="en-US" sz="3200" b="1" dirty="0">
                <a:solidFill>
                  <a:schemeClr val="accent1">
                    <a:lumMod val="60000"/>
                    <a:lumOff val="40000"/>
                  </a:schemeClr>
                </a:solidFill>
              </a:rPr>
              <a:t>Back</a:t>
            </a:r>
            <a:r>
              <a:rPr lang="en-US" sz="3200" b="1" dirty="0"/>
              <a:t> </a:t>
            </a:r>
            <a:r>
              <a:rPr lang="en-US" sz="3200" b="1" dirty="0">
                <a:solidFill>
                  <a:schemeClr val="accent1">
                    <a:lumMod val="60000"/>
                    <a:lumOff val="40000"/>
                  </a:schemeClr>
                </a:solidFill>
              </a:rPr>
              <a:t>end</a:t>
            </a:r>
            <a:endParaRPr lang="en-IN" sz="3200" b="1" dirty="0">
              <a:solidFill>
                <a:schemeClr val="accent1">
                  <a:lumMod val="60000"/>
                  <a:lumOff val="40000"/>
                </a:schemeClr>
              </a:solidFill>
            </a:endParaRPr>
          </a:p>
        </p:txBody>
      </p:sp>
      <p:sp>
        <p:nvSpPr>
          <p:cNvPr id="28" name="TextBox 27">
            <a:extLst>
              <a:ext uri="{FF2B5EF4-FFF2-40B4-BE49-F238E27FC236}">
                <a16:creationId xmlns:a16="http://schemas.microsoft.com/office/drawing/2014/main" id="{A83167B2-3F16-4454-8CF1-0FC4504EACE8}"/>
              </a:ext>
            </a:extLst>
          </p:cNvPr>
          <p:cNvSpPr txBox="1"/>
          <p:nvPr/>
        </p:nvSpPr>
        <p:spPr>
          <a:xfrm>
            <a:off x="6096000" y="586686"/>
            <a:ext cx="6096000" cy="5453865"/>
          </a:xfrm>
          <a:prstGeom prst="rect">
            <a:avLst/>
          </a:prstGeom>
          <a:noFill/>
        </p:spPr>
        <p:txBody>
          <a:bodyPr wrap="square">
            <a:spAutoFit/>
          </a:bodyPr>
          <a:lstStyle/>
          <a:p>
            <a:pPr marL="127000">
              <a:spcBef>
                <a:spcPts val="5"/>
              </a:spcBef>
            </a:pPr>
            <a:r>
              <a:rPr lang="en-US" sz="1600" b="1" dirty="0">
                <a:effectLst/>
                <a:latin typeface="Times New Roman" panose="02020603050405020304" pitchFamily="18" charset="0"/>
                <a:ea typeface="Times New Roman" panose="02020603050405020304" pitchFamily="18" charset="0"/>
              </a:rPr>
              <a:t>MySQL</a:t>
            </a:r>
            <a:endParaRPr lang="en-IN" sz="1600" b="1" dirty="0">
              <a:effectLst/>
              <a:latin typeface="Times New Roman" panose="02020603050405020304" pitchFamily="18" charset="0"/>
              <a:ea typeface="Times New Roman" panose="02020603050405020304" pitchFamily="18" charset="0"/>
            </a:endParaRPr>
          </a:p>
          <a:p>
            <a:pPr marL="127000" marR="142240" indent="480060" algn="just">
              <a:lnSpc>
                <a:spcPct val="156000"/>
              </a:lnSpc>
              <a:spcBef>
                <a:spcPts val="855"/>
              </a:spcBef>
              <a:spcAft>
                <a:spcPts val="0"/>
              </a:spcAft>
            </a:pPr>
            <a:r>
              <a:rPr lang="en-US" sz="1400" dirty="0">
                <a:effectLst/>
                <a:latin typeface="Times New Roman" panose="02020603050405020304" pitchFamily="18" charset="0"/>
                <a:ea typeface="Times New Roman" panose="02020603050405020304" pitchFamily="18" charset="0"/>
              </a:rPr>
              <a:t>MySQL is an Oracle-backed open source relational database management system</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t>
            </a:r>
            <a:r>
              <a:rPr lang="en-US" sz="1400" u="none" strike="noStrike" dirty="0">
                <a:effectLst/>
                <a:latin typeface="Times New Roman" panose="02020603050405020304" pitchFamily="18" charset="0"/>
                <a:ea typeface="Times New Roman" panose="02020603050405020304" pitchFamily="18" charset="0"/>
                <a:hlinkClick r:id="rId3"/>
              </a:rPr>
              <a:t>RDBMS</a:t>
            </a:r>
            <a:r>
              <a:rPr lang="en-US" sz="1400" dirty="0">
                <a:effectLst/>
                <a:latin typeface="Times New Roman" panose="02020603050405020304" pitchFamily="18" charset="0"/>
                <a:ea typeface="Times New Roman" panose="02020603050405020304" pitchFamily="18" charset="0"/>
              </a:rPr>
              <a:t>) based on Structured Query Language (</a:t>
            </a:r>
            <a:r>
              <a:rPr lang="en-US" sz="1400" u="none" strike="noStrike" dirty="0">
                <a:effectLst/>
                <a:latin typeface="Times New Roman" panose="02020603050405020304" pitchFamily="18" charset="0"/>
                <a:ea typeface="Times New Roman" panose="02020603050405020304" pitchFamily="18" charset="0"/>
                <a:hlinkClick r:id="rId4"/>
              </a:rPr>
              <a:t>SQL</a:t>
            </a:r>
            <a:r>
              <a:rPr lang="en-US" sz="1400" dirty="0">
                <a:effectLst/>
                <a:latin typeface="Times New Roman" panose="02020603050405020304" pitchFamily="18" charset="0"/>
                <a:ea typeface="Times New Roman" panose="02020603050405020304" pitchFamily="18" charset="0"/>
              </a:rPr>
              <a:t>). MySQL runs on virtually all platforms,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including </a:t>
            </a:r>
            <a:r>
              <a:rPr lang="en-US" sz="1400" u="none" strike="noStrike" dirty="0">
                <a:effectLst/>
                <a:latin typeface="Times New Roman" panose="02020603050405020304" pitchFamily="18" charset="0"/>
                <a:ea typeface="Times New Roman" panose="02020603050405020304" pitchFamily="18" charset="0"/>
                <a:hlinkClick r:id="rId5"/>
              </a:rPr>
              <a:t>Linux</a:t>
            </a:r>
            <a:r>
              <a:rPr lang="en-US" sz="1400" dirty="0">
                <a:effectLst/>
                <a:latin typeface="Times New Roman" panose="02020603050405020304" pitchFamily="18" charset="0"/>
                <a:ea typeface="Times New Roman" panose="02020603050405020304" pitchFamily="18" charset="0"/>
              </a:rPr>
              <a:t>, </a:t>
            </a:r>
            <a:r>
              <a:rPr lang="en-US" sz="1400" u="none" strike="noStrike" dirty="0">
                <a:effectLst/>
                <a:latin typeface="Times New Roman" panose="02020603050405020304" pitchFamily="18" charset="0"/>
                <a:ea typeface="Times New Roman" panose="02020603050405020304" pitchFamily="18" charset="0"/>
                <a:hlinkClick r:id="rId6"/>
              </a:rPr>
              <a:t>UNIX </a:t>
            </a:r>
            <a:r>
              <a:rPr lang="en-US" sz="1400" dirty="0">
                <a:effectLst/>
                <a:latin typeface="Times New Roman" panose="02020603050405020304" pitchFamily="18" charset="0"/>
                <a:ea typeface="Times New Roman" panose="02020603050405020304" pitchFamily="18" charset="0"/>
              </a:rPr>
              <a:t>and </a:t>
            </a:r>
            <a:r>
              <a:rPr lang="en-US" sz="1400" u="none" strike="noStrike" dirty="0">
                <a:effectLst/>
                <a:latin typeface="Times New Roman" panose="02020603050405020304" pitchFamily="18" charset="0"/>
                <a:ea typeface="Times New Roman" panose="02020603050405020304" pitchFamily="18" charset="0"/>
                <a:hlinkClick r:id="rId7"/>
              </a:rPr>
              <a:t>Windows</a:t>
            </a:r>
            <a:r>
              <a:rPr lang="en-US" sz="1400" dirty="0">
                <a:effectLst/>
                <a:latin typeface="Times New Roman" panose="02020603050405020304" pitchFamily="18" charset="0"/>
                <a:ea typeface="Times New Roman" panose="02020603050405020304" pitchFamily="18" charset="0"/>
              </a:rPr>
              <a:t>. Although it can be used in a wide range of applications,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MySQL database has become the world's most popular Open source database because of its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consistency, fast performance, high reliability and ease of use. MySQL is </a:t>
            </a:r>
            <a:r>
              <a:rPr lang="en-US" sz="1400" dirty="0" err="1">
                <a:effectLst/>
                <a:latin typeface="Times New Roman" panose="02020603050405020304" pitchFamily="18" charset="0"/>
                <a:ea typeface="Times New Roman" panose="02020603050405020304" pitchFamily="18" charset="0"/>
              </a:rPr>
              <a:t>basedon</a:t>
            </a:r>
            <a:r>
              <a:rPr lang="en-US" sz="1400" dirty="0">
                <a:effectLst/>
                <a:latin typeface="Times New Roman" panose="02020603050405020304" pitchFamily="18" charset="0"/>
                <a:ea typeface="Times New Roman" panose="02020603050405020304" pitchFamily="18" charset="0"/>
              </a:rPr>
              <a:t> a </a:t>
            </a:r>
            <a:r>
              <a:rPr lang="en-US" sz="1400" u="none" strike="noStrike" dirty="0">
                <a:effectLst/>
                <a:latin typeface="Times New Roman" panose="02020603050405020304" pitchFamily="18" charset="0"/>
                <a:ea typeface="Times New Roman" panose="02020603050405020304" pitchFamily="18" charset="0"/>
                <a:hlinkClick r:id="rId8"/>
              </a:rPr>
              <a:t>client-</a:t>
            </a:r>
            <a:r>
              <a:rPr lang="en-US" sz="1400" spc="5" dirty="0">
                <a:effectLst/>
                <a:latin typeface="Times New Roman" panose="02020603050405020304" pitchFamily="18" charset="0"/>
                <a:ea typeface="Times New Roman" panose="02020603050405020304" pitchFamily="18" charset="0"/>
              </a:rPr>
              <a:t> </a:t>
            </a:r>
            <a:r>
              <a:rPr lang="en-US" sz="1400" u="none" strike="noStrike" dirty="0">
                <a:effectLst/>
                <a:latin typeface="Times New Roman" panose="02020603050405020304" pitchFamily="18" charset="0"/>
                <a:ea typeface="Times New Roman" panose="02020603050405020304" pitchFamily="18" charset="0"/>
                <a:hlinkClick r:id="rId8"/>
              </a:rPr>
              <a:t>server</a:t>
            </a:r>
            <a:r>
              <a:rPr lang="en-US" sz="1400" dirty="0">
                <a:effectLst/>
                <a:latin typeface="Times New Roman" panose="02020603050405020304" pitchFamily="18" charset="0"/>
                <a:ea typeface="Times New Roman" panose="02020603050405020304" pitchFamily="18" charset="0"/>
              </a:rPr>
              <a:t> model. The core of MySQL is MySQL server, which handles all of the database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instructions</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(or commands).</a:t>
            </a:r>
            <a:endParaRPr lang="en-IN" sz="1400" dirty="0">
              <a:effectLst/>
              <a:latin typeface="Times New Roman" panose="02020603050405020304" pitchFamily="18" charset="0"/>
              <a:ea typeface="Times New Roman" panose="02020603050405020304" pitchFamily="18" charset="0"/>
            </a:endParaRPr>
          </a:p>
          <a:p>
            <a:pPr marL="127000" marR="143510" indent="415925" algn="just">
              <a:lnSpc>
                <a:spcPct val="156000"/>
              </a:lnSpc>
              <a:spcAft>
                <a:spcPts val="0"/>
              </a:spcAft>
            </a:pPr>
            <a:r>
              <a:rPr lang="en-US" sz="1400" dirty="0">
                <a:effectLst/>
                <a:latin typeface="Times New Roman" panose="02020603050405020304" pitchFamily="18" charset="0"/>
                <a:ea typeface="Times New Roman" panose="02020603050405020304" pitchFamily="18" charset="0"/>
              </a:rPr>
              <a:t>Originally conceived by the Swedish company MySQL AB, MySQL was acquired by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Sun Microsystems in 2008 and then by Oracle when it bought Sun in 2010. Developers can use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MySQL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under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GNU</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General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Public</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License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t>
            </a:r>
            <a:r>
              <a:rPr lang="en-US" sz="1400" u="none" strike="noStrike" dirty="0">
                <a:effectLst/>
                <a:latin typeface="Times New Roman" panose="02020603050405020304" pitchFamily="18" charset="0"/>
                <a:ea typeface="Times New Roman" panose="02020603050405020304" pitchFamily="18" charset="0"/>
                <a:hlinkClick r:id="rId9"/>
              </a:rPr>
              <a:t>GPL</a:t>
            </a:r>
            <a:r>
              <a:rPr lang="en-US" sz="1400" dirty="0">
                <a:effectLst/>
                <a:latin typeface="Times New Roman" panose="02020603050405020304" pitchFamily="18" charset="0"/>
                <a:ea typeface="Times New Roman" panose="02020603050405020304" pitchFamily="18" charset="0"/>
              </a:rPr>
              <a: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but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enterprises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must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obtain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commercial license from Oracle. Today, MySQL is the RDBMS behind many of the top</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websites in the world and countless corporate and consumer-facing web-based applications,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including</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Facebook,</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Twitter</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YouTube.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0394817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225</TotalTime>
  <Words>1511</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Gill Sans MT</vt:lpstr>
      <vt:lpstr>Segoe UI Black</vt:lpstr>
      <vt:lpstr>Symbol</vt:lpstr>
      <vt:lpstr>Times New Roman</vt:lpstr>
      <vt:lpstr>Wingdings</vt:lpstr>
      <vt:lpstr>Parcel</vt:lpstr>
      <vt:lpstr>PowerPoint Presentation</vt:lpstr>
      <vt:lpstr>CRUISE SHIP BOOKING SYSTEM</vt:lpstr>
      <vt:lpstr>SYNOPSIS</vt:lpstr>
      <vt:lpstr>INTRODUCTION</vt:lpstr>
      <vt:lpstr>OBJECTIVE</vt:lpstr>
      <vt:lpstr>EXISTING SYSTEM</vt:lpstr>
      <vt:lpstr>PROPOSED SYSTEM</vt:lpstr>
      <vt:lpstr>FRONT END</vt:lpstr>
      <vt:lpstr>Back end</vt:lpstr>
      <vt:lpstr>SYSTEM FLOW </vt:lpstr>
      <vt:lpstr>ADMIN</vt:lpstr>
      <vt:lpstr>TOUR OPERATOR</vt:lpstr>
      <vt:lpstr>USER</vt:lpstr>
      <vt:lpstr>SCREENSHOT</vt:lpstr>
      <vt:lpstr>PowerPoint Presentation</vt:lpstr>
      <vt:lpstr>PowerPoint Presentation</vt:lpstr>
      <vt:lpstr>PowerPoint Presentation</vt:lpstr>
      <vt:lpstr>PowerPoint Presentation</vt:lpstr>
      <vt:lpstr>TOUR OPERATOR ADD PACKAGES</vt:lpstr>
      <vt:lpstr>PowerPoint Presentation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AMEER FAZIL</dc:creator>
  <cp:lastModifiedBy>ameer</cp:lastModifiedBy>
  <cp:revision>10</cp:revision>
  <dcterms:created xsi:type="dcterms:W3CDTF">2022-04-25T07:50:17Z</dcterms:created>
  <dcterms:modified xsi:type="dcterms:W3CDTF">2022-04-27T12:06:11Z</dcterms:modified>
</cp:coreProperties>
</file>